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697" r:id="rId3"/>
  </p:sldMasterIdLst>
  <p:notesMasterIdLst>
    <p:notesMasterId r:id="rId37"/>
  </p:notesMasterIdLst>
  <p:sldIdLst>
    <p:sldId id="345" r:id="rId4"/>
    <p:sldId id="333" r:id="rId5"/>
    <p:sldId id="261" r:id="rId6"/>
    <p:sldId id="354" r:id="rId7"/>
    <p:sldId id="408" r:id="rId8"/>
    <p:sldId id="304" r:id="rId9"/>
    <p:sldId id="267" r:id="rId10"/>
    <p:sldId id="409" r:id="rId11"/>
    <p:sldId id="410" r:id="rId12"/>
    <p:sldId id="367" r:id="rId13"/>
    <p:sldId id="370" r:id="rId14"/>
    <p:sldId id="407" r:id="rId15"/>
    <p:sldId id="326" r:id="rId16"/>
    <p:sldId id="331" r:id="rId17"/>
    <p:sldId id="378" r:id="rId18"/>
    <p:sldId id="416" r:id="rId19"/>
    <p:sldId id="418" r:id="rId20"/>
    <p:sldId id="276" r:id="rId21"/>
    <p:sldId id="283" r:id="rId22"/>
    <p:sldId id="403" r:id="rId23"/>
    <p:sldId id="271" r:id="rId24"/>
    <p:sldId id="272" r:id="rId25"/>
    <p:sldId id="273" r:id="rId26"/>
    <p:sldId id="322" r:id="rId27"/>
    <p:sldId id="323" r:id="rId28"/>
    <p:sldId id="383" r:id="rId29"/>
    <p:sldId id="394" r:id="rId30"/>
    <p:sldId id="285" r:id="rId31"/>
    <p:sldId id="290" r:id="rId32"/>
    <p:sldId id="397" r:id="rId33"/>
    <p:sldId id="309" r:id="rId34"/>
    <p:sldId id="423" r:id="rId35"/>
    <p:sldId id="306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66"/>
    <a:srgbClr val="1F497D"/>
    <a:srgbClr val="003366"/>
    <a:srgbClr val="333399"/>
    <a:srgbClr val="6699FF"/>
    <a:srgbClr val="1F1F5F"/>
    <a:srgbClr val="CC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27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E0868-477B-41BE-AC63-090AD6DB1690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82C9B-CA5E-4DAB-933A-871357A3CE8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02B6F-A6BE-42AF-A4C7-02C943D09BB8}" type="slidenum">
              <a:rPr lang="tr-TR"/>
              <a:pPr/>
              <a:t>5</a:t>
            </a:fld>
            <a:endParaRPr lang="tr-T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smtClean="0"/>
              <a:t>EA</a:t>
            </a:r>
            <a:endParaRPr lang="el-G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C8AD5-1654-4B08-8207-86CCE84D63CA}" type="slidenum">
              <a:rPr lang="tr-TR" smtClean="0"/>
              <a:pPr/>
              <a:t>12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12F94-793A-468A-86EF-3BC16BE5D7B8}" type="slidenum">
              <a:rPr lang="tr-TR"/>
              <a:pPr/>
              <a:t>14</a:t>
            </a:fld>
            <a:endParaRPr lang="tr-TR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BDA48C-2512-4044-81F4-58493F147E4F}" type="slidenum">
              <a:rPr lang="tr-TR"/>
              <a:pPr/>
              <a:t>26</a:t>
            </a:fld>
            <a:endParaRPr lang="tr-T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2025" y="452438"/>
            <a:ext cx="4883150" cy="3662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435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31" tIns="44915" rIns="89831" bIns="44915"/>
          <a:lstStyle/>
          <a:p>
            <a:pPr marL="114300" indent="-114300"/>
            <a:r>
              <a:rPr lang="en-US" sz="900"/>
              <a:t>Traditional DMARD Selection</a:t>
            </a:r>
          </a:p>
          <a:p>
            <a:pPr marL="114300" indent="-114300">
              <a:buFontTx/>
              <a:buChar char="•"/>
            </a:pPr>
            <a:r>
              <a:rPr lang="en-US" sz="900" b="1"/>
              <a:t>When selecting a DMARD for the patient, many factors must be taken into consideration, such as time until a benefit is expected, potential for toxicity, and the frequency and potential seriousness of toxicities.</a:t>
            </a:r>
          </a:p>
          <a:p>
            <a:pPr marL="114300" indent="-114300">
              <a:buFontTx/>
              <a:buChar char="•"/>
            </a:pPr>
            <a:r>
              <a:rPr lang="en-US" sz="900" b="1"/>
              <a:t>MTX is often the initial DMARD selected by most rheumatologists. A benefit can be expected 1 to </a:t>
            </a:r>
            <a:br>
              <a:rPr lang="en-US" sz="900" b="1"/>
            </a:br>
            <a:r>
              <a:rPr lang="en-US" sz="900" b="1"/>
              <a:t>2 months after initiation of treatment. MTX has a moderate potential for toxicities. Potentially life-threatening toxicities include myelosuppression, liver fibrosis and cirrhosis, and pulmonary toxicity.</a:t>
            </a:r>
          </a:p>
          <a:p>
            <a:pPr marL="114300" indent="-114300">
              <a:buFontTx/>
              <a:buChar char="•"/>
            </a:pPr>
            <a:r>
              <a:rPr lang="en-US" sz="900" b="1"/>
              <a:t>HCQ treatment results in a benefit that is detectable 2 to 6 months after initiation of treatment. Its potential for toxicity is relatively low and patients should be monitored for retinal toxicity and macular damage.</a:t>
            </a:r>
          </a:p>
          <a:p>
            <a:pPr marL="114300" indent="-114300">
              <a:buFontTx/>
              <a:buChar char="•"/>
            </a:pPr>
            <a:r>
              <a:rPr lang="en-US" sz="900" b="1"/>
              <a:t>LEF is the newest traditional DMARD, with benefits seen 4 to 12 weeks after treatment begins. It also has a relatively low potential for toxicity. Patients should be monitored for diarrhea, alopecia, rash, headache, and risk of immunosuppression infection.</a:t>
            </a:r>
          </a:p>
          <a:p>
            <a:pPr marL="114300" indent="-114300">
              <a:buFontTx/>
              <a:buChar char="•"/>
            </a:pPr>
            <a:r>
              <a:rPr lang="en-US" sz="900" b="1"/>
              <a:t>SSZ results in treatment benefits 1 to 3 months after the drug is initiated. It also has a low potential for toxicity, of which myelosuppression is the most common.</a:t>
            </a:r>
          </a:p>
          <a:p>
            <a:pPr marL="114300" indent="-114300">
              <a:buFontTx/>
              <a:buChar char="•"/>
            </a:pPr>
            <a:r>
              <a:rPr lang="en-US" sz="900" b="1"/>
              <a:t>Patients can expect a benefit 4 to 8 weeks after beginning treatment with cyclosporine. The drug has a high potential for toxicity and is associated with renal insufficiency, anemia, and hypertension.</a:t>
            </a:r>
          </a:p>
          <a:p>
            <a:pPr marL="114300" indent="-114300">
              <a:buFontTx/>
              <a:buChar char="•"/>
            </a:pPr>
            <a:r>
              <a:rPr lang="en-US" sz="900" b="1"/>
              <a:t>Treatment with oral or parenteral gold also results in benefits from 3 or 4 months to 6 months after treatment initiation. The potential for toxicity for oral gold is low, while that for parenteral gold is moderate. Toxicities to monitor include myelosuppression and proteinuria.</a:t>
            </a:r>
          </a:p>
          <a:p>
            <a:pPr marL="114300" indent="-114300">
              <a:buFontTx/>
              <a:buChar char="•"/>
            </a:pPr>
            <a:r>
              <a:rPr lang="en-US" sz="900" b="1"/>
              <a:t>Patients treated with azathioprine can expect a benefit 2 to 3 months later. The potential for toxicity is moderate with this drug, and rheumatologists should monitor patients for myelosuppression, hepatotoxicity, and lymphoproliferative disorders.</a:t>
            </a:r>
          </a:p>
          <a:p>
            <a:pPr marL="114300" indent="-114300">
              <a:buFontTx/>
              <a:buChar char="•"/>
            </a:pPr>
            <a:r>
              <a:rPr lang="en-US" sz="900" b="1"/>
              <a:t>Minocycline is a tetracycline that results in a treatment benefit within 1 to 3 months of treatment. Its potential for toxicity is low. Toxicities include hyperpigmentation, dizziness, and vaginal yeast infections.</a:t>
            </a:r>
          </a:p>
          <a:p>
            <a:pPr marL="114300" indent="-114300">
              <a:spcBef>
                <a:spcPct val="100000"/>
              </a:spcBef>
            </a:pPr>
            <a:r>
              <a:rPr lang="en-US" sz="800" b="1"/>
              <a:t>	American College of Rheumatology Subcommittee on Rheumatoid Arthritis Guidelines. Guidelines for the management of rheumatoid arthritis: 2002 update. </a:t>
            </a:r>
            <a:r>
              <a:rPr lang="en-US" sz="800" b="1" i="1"/>
              <a:t>Arthritis Rheum</a:t>
            </a:r>
            <a:r>
              <a:rPr lang="en-US" sz="800" b="1"/>
              <a:t>. 2002;46:328-346.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D3FD7-79CE-4E26-B600-0B4EB598AB8A}" type="slidenum">
              <a:rPr lang="tr-TR"/>
              <a:pPr/>
              <a:t>27</a:t>
            </a:fld>
            <a:endParaRPr lang="tr-T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37F5D-85AF-44F8-99F7-6B893CD61231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55E14-5C5A-49EB-B3DF-3C9681C1FA0D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8B10D-69DF-4C9B-9347-DCDEF1B7C5E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DEF61-D859-49ED-A999-C6F90B91C37D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1232E-DA5D-4485-9351-44BA9F46EFC2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4A4E8-D684-4472-A022-5BE6FE7BA1A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6BE9B-DFF8-4B4E-BB55-52AC955C448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CB96C-8047-4C75-BF50-042CACA37069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3158F-2BF6-4598-BB59-73B9538047A9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6D27F-1481-40E8-A841-5C8E6D9A8924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4AF8B-8BDB-4420-894B-28A65DF51CEC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13D5F-76D6-41EA-ACE7-68C486B44C24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6D66E-8209-42CE-8536-62A5D61E9C2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CD024-86AA-45D3-852A-AAF54A496C74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88363-2CFD-483D-9AE5-93BF577C4088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DAD67-934D-43CD-8576-D87DD41F153A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48C5F-7650-4E78-AF75-F06AB0942A4C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7B25F-67E9-4AB8-BF7A-46FD18882A43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BAFF4-DCE7-485A-8AAB-5D9E4538B67C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C215B-32E2-47B1-9130-ACF7328ECAE6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F46E2-4DDB-4989-A26F-E78541FB2CA1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A30E7-C8DD-4CD6-BBB6-F4797B66E554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94200E-6630-497E-9925-413A5CF9DCC5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47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2F4F16-960E-4BBE-AE75-C0E39F327804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12F60A-72E4-43D0-99B7-2CEE36B12540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564904"/>
            <a:ext cx="7772400" cy="1143000"/>
          </a:xfrm>
        </p:spPr>
        <p:txBody>
          <a:bodyPr/>
          <a:lstStyle/>
          <a:p>
            <a:r>
              <a:rPr lang="tr-TR" sz="3600" b="1">
                <a:solidFill>
                  <a:srgbClr val="0070C0"/>
                </a:solidFill>
                <a:latin typeface="Arial" charset="0"/>
              </a:rPr>
              <a:t>Romatoid Artrit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2483768" y="494116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tr-TR" b="1" smtClean="0">
                <a:solidFill>
                  <a:schemeClr val="tx1"/>
                </a:solidFill>
              </a:rPr>
              <a:t>Murat İnanç</a:t>
            </a:r>
          </a:p>
          <a:p>
            <a:pPr algn="r"/>
            <a:r>
              <a:rPr lang="tr-TR" b="1" smtClean="0">
                <a:solidFill>
                  <a:schemeClr val="tx1"/>
                </a:solidFill>
              </a:rPr>
              <a:t>İstanbul Tıp Fakültesi</a:t>
            </a:r>
          </a:p>
          <a:p>
            <a:pPr algn="r"/>
            <a:r>
              <a:rPr lang="tr-TR" b="1" smtClean="0">
                <a:solidFill>
                  <a:schemeClr val="tx1"/>
                </a:solidFill>
              </a:rPr>
              <a:t>İç Hastalıkları AD</a:t>
            </a:r>
          </a:p>
          <a:p>
            <a:pPr algn="r"/>
            <a:r>
              <a:rPr lang="tr-TR" b="1" smtClean="0">
                <a:solidFill>
                  <a:schemeClr val="tx1"/>
                </a:solidFill>
              </a:rPr>
              <a:t>Romatoloji BD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tr-TR" sz="3200" b="1">
                <a:solidFill>
                  <a:schemeClr val="accent1"/>
                </a:solidFill>
                <a:latin typeface="Arial" charset="0"/>
              </a:rPr>
              <a:t>Romatoid Artritte Eklem Dışı Tutulum-1</a:t>
            </a:r>
            <a:endParaRPr lang="tr-TR" sz="32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340768"/>
            <a:ext cx="7775575" cy="496887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3366FF"/>
              </a:buClr>
            </a:pPr>
            <a:r>
              <a:rPr lang="tr-TR" sz="2400" b="1">
                <a:solidFill>
                  <a:srgbClr val="FF0000"/>
                </a:solidFill>
                <a:latin typeface="Arial" charset="0"/>
              </a:rPr>
              <a:t>Subkutan nodüller </a:t>
            </a:r>
            <a:r>
              <a:rPr lang="tr-TR" sz="2400" b="1">
                <a:latin typeface="Arial" charset="0"/>
              </a:rPr>
              <a:t>(basınç noktalarında, sıklıkla ekstansör yüzlerde)</a:t>
            </a:r>
          </a:p>
          <a:p>
            <a:pPr>
              <a:lnSpc>
                <a:spcPct val="90000"/>
              </a:lnSpc>
              <a:buClr>
                <a:srgbClr val="3366FF"/>
              </a:buClr>
            </a:pPr>
            <a:r>
              <a:rPr lang="tr-TR" sz="2400" b="1">
                <a:solidFill>
                  <a:srgbClr val="FF0000"/>
                </a:solidFill>
                <a:latin typeface="Arial" charset="0"/>
              </a:rPr>
              <a:t>Plevral efüzyon </a:t>
            </a:r>
            <a:r>
              <a:rPr lang="tr-TR" sz="2400" b="1">
                <a:latin typeface="Arial" charset="0"/>
              </a:rPr>
              <a:t>(otopsi serilerinde sık, klinikte genellikle sessiz), parankimal pulmoner nodüller, interstisyel fibrozis</a:t>
            </a:r>
          </a:p>
          <a:p>
            <a:pPr>
              <a:lnSpc>
                <a:spcPct val="90000"/>
              </a:lnSpc>
              <a:buClr>
                <a:srgbClr val="3366FF"/>
              </a:buClr>
            </a:pPr>
            <a:r>
              <a:rPr lang="tr-TR" sz="2400" b="1">
                <a:solidFill>
                  <a:srgbClr val="FF0000"/>
                </a:solidFill>
                <a:latin typeface="Arial" charset="0"/>
              </a:rPr>
              <a:t>Perikardit</a:t>
            </a:r>
            <a:r>
              <a:rPr lang="tr-TR" sz="2400" b="1">
                <a:latin typeface="Arial" charset="0"/>
              </a:rPr>
              <a:t> (Otopsi serilerinde sık, klinikte genellikle sessiz)</a:t>
            </a:r>
          </a:p>
          <a:p>
            <a:pPr>
              <a:lnSpc>
                <a:spcPct val="90000"/>
              </a:lnSpc>
              <a:buClr>
                <a:srgbClr val="3366FF"/>
              </a:buClr>
            </a:pPr>
            <a:r>
              <a:rPr lang="tr-TR" sz="2400" b="1">
                <a:solidFill>
                  <a:srgbClr val="FF0000"/>
                </a:solidFill>
                <a:latin typeface="Arial" charset="0"/>
              </a:rPr>
              <a:t>Koroner arter hastalığı</a:t>
            </a:r>
          </a:p>
          <a:p>
            <a:pPr>
              <a:lnSpc>
                <a:spcPct val="90000"/>
              </a:lnSpc>
              <a:buClr>
                <a:srgbClr val="3366FF"/>
              </a:buClr>
            </a:pPr>
            <a:r>
              <a:rPr lang="tr-TR" sz="2400" b="1">
                <a:solidFill>
                  <a:srgbClr val="FF0000"/>
                </a:solidFill>
                <a:latin typeface="Arial" charset="0"/>
              </a:rPr>
              <a:t>Göz:</a:t>
            </a:r>
            <a:r>
              <a:rPr lang="tr-TR" sz="2400" b="1">
                <a:latin typeface="Arial" charset="0"/>
              </a:rPr>
              <a:t> keratokonjunktivitis sicca (%10-35), episklerit, sklerit, skleromalazi, skleromalazi perforans</a:t>
            </a:r>
          </a:p>
          <a:p>
            <a:pPr>
              <a:lnSpc>
                <a:spcPct val="90000"/>
              </a:lnSpc>
              <a:buClr>
                <a:srgbClr val="3366FF"/>
              </a:buClr>
            </a:pPr>
            <a:r>
              <a:rPr lang="tr-TR" sz="2400" b="1">
                <a:solidFill>
                  <a:srgbClr val="FF0000"/>
                </a:solidFill>
                <a:latin typeface="Arial" charset="0"/>
              </a:rPr>
              <a:t>Nörolojik: </a:t>
            </a:r>
            <a:r>
              <a:rPr lang="tr-TR" sz="2400" b="1">
                <a:latin typeface="Arial" charset="0"/>
              </a:rPr>
              <a:t>tuzak nöropatileri (median, ulnar, posterior tibial, radial), servikal miyelopati</a:t>
            </a:r>
          </a:p>
          <a:p>
            <a:pPr>
              <a:lnSpc>
                <a:spcPct val="90000"/>
              </a:lnSpc>
            </a:pPr>
            <a:endParaRPr lang="tr-TR" sz="2400" b="1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tr-TR" sz="3200" b="1">
                <a:solidFill>
                  <a:schemeClr val="accent1"/>
                </a:solidFill>
                <a:latin typeface="Arial" charset="0"/>
              </a:rPr>
              <a:t>Romatoid Artritte Eklem Dışı Tutulum-2</a:t>
            </a:r>
            <a:endParaRPr lang="tr-TR" sz="32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700808"/>
            <a:ext cx="7342188" cy="43924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rgbClr val="3366FF"/>
              </a:buClr>
            </a:pPr>
            <a:r>
              <a:rPr lang="tr-TR" sz="2400" b="1">
                <a:solidFill>
                  <a:srgbClr val="FF0000"/>
                </a:solidFill>
                <a:latin typeface="Arial" charset="0"/>
              </a:rPr>
              <a:t>Romatoid vaskülit </a:t>
            </a:r>
            <a:r>
              <a:rPr lang="tr-TR" sz="2400" b="1">
                <a:latin typeface="Arial" charset="0"/>
              </a:rPr>
              <a:t>(her boy arter</a:t>
            </a:r>
            <a:r>
              <a:rPr lang="tr-TR" sz="2400" b="1" smtClean="0">
                <a:latin typeface="Arial" charset="0"/>
              </a:rPr>
              <a:t>)</a:t>
            </a:r>
          </a:p>
          <a:p>
            <a:pPr lvl="1"/>
            <a:r>
              <a:rPr lang="tr-TR" b="1" smtClean="0"/>
              <a:t>uzun süreli, erozif ve RF+ hastalarda</a:t>
            </a:r>
          </a:p>
          <a:p>
            <a:pPr lvl="1"/>
            <a:r>
              <a:rPr lang="tr-TR" b="1" smtClean="0"/>
              <a:t>mononöritis multipleks</a:t>
            </a:r>
          </a:p>
          <a:p>
            <a:pPr lvl="1"/>
            <a:r>
              <a:rPr lang="tr-TR" b="1" smtClean="0"/>
              <a:t>tırnak yatağı enfarktları</a:t>
            </a:r>
          </a:p>
          <a:p>
            <a:pPr lvl="1"/>
            <a:r>
              <a:rPr lang="tr-TR" b="1" smtClean="0"/>
              <a:t>parmak ülserasyonları</a:t>
            </a:r>
          </a:p>
          <a:p>
            <a:pPr lvl="1">
              <a:lnSpc>
                <a:spcPct val="90000"/>
              </a:lnSpc>
              <a:buClr>
                <a:srgbClr val="3366FF"/>
              </a:buClr>
            </a:pPr>
            <a:endParaRPr lang="tr-TR" sz="2000" b="1"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3366FF"/>
              </a:buClr>
            </a:pPr>
            <a:r>
              <a:rPr lang="tr-TR" sz="2400" b="1">
                <a:solidFill>
                  <a:srgbClr val="FF0000"/>
                </a:solidFill>
                <a:latin typeface="Arial" charset="0"/>
              </a:rPr>
              <a:t>Sekonder amiloidoz </a:t>
            </a:r>
            <a:r>
              <a:rPr lang="tr-TR" sz="2400" b="1">
                <a:latin typeface="Arial" charset="0"/>
              </a:rPr>
              <a:t>(AA) Proteinüri </a:t>
            </a:r>
          </a:p>
          <a:p>
            <a:pPr>
              <a:lnSpc>
                <a:spcPct val="90000"/>
              </a:lnSpc>
              <a:buClr>
                <a:srgbClr val="3366FF"/>
              </a:buClr>
            </a:pPr>
            <a:r>
              <a:rPr lang="tr-TR" sz="2400" b="1">
                <a:solidFill>
                  <a:srgbClr val="FF0000"/>
                </a:solidFill>
                <a:latin typeface="Arial" charset="0"/>
              </a:rPr>
              <a:t>Felty sendromu </a:t>
            </a:r>
          </a:p>
          <a:p>
            <a:pPr lvl="1">
              <a:lnSpc>
                <a:spcPct val="90000"/>
              </a:lnSpc>
              <a:buClr>
                <a:srgbClr val="3366FF"/>
              </a:buClr>
            </a:pPr>
            <a:r>
              <a:rPr lang="tr-TR" sz="2400" b="1">
                <a:latin typeface="Arial" charset="0"/>
              </a:rPr>
              <a:t>u</a:t>
            </a:r>
            <a:r>
              <a:rPr lang="tr-TR" sz="2400" b="1" smtClean="0">
                <a:latin typeface="Arial" charset="0"/>
              </a:rPr>
              <a:t>zun </a:t>
            </a:r>
            <a:r>
              <a:rPr lang="tr-TR" sz="2400" b="1">
                <a:latin typeface="Arial" charset="0"/>
              </a:rPr>
              <a:t>süreli, erozif RA’sı olanlarda</a:t>
            </a:r>
          </a:p>
          <a:p>
            <a:pPr lvl="1">
              <a:lnSpc>
                <a:spcPct val="90000"/>
              </a:lnSpc>
              <a:buClr>
                <a:srgbClr val="3366FF"/>
              </a:buClr>
            </a:pPr>
            <a:r>
              <a:rPr lang="tr-TR" sz="2400" b="1" smtClean="0">
                <a:latin typeface="Arial" charset="0"/>
              </a:rPr>
              <a:t>nötropeni</a:t>
            </a:r>
          </a:p>
          <a:p>
            <a:pPr lvl="1">
              <a:lnSpc>
                <a:spcPct val="90000"/>
              </a:lnSpc>
              <a:buClr>
                <a:srgbClr val="3366FF"/>
              </a:buClr>
            </a:pPr>
            <a:r>
              <a:rPr lang="tr-TR" sz="2400" b="1" smtClean="0">
                <a:latin typeface="Arial" charset="0"/>
              </a:rPr>
              <a:t>splenomegali</a:t>
            </a:r>
          </a:p>
          <a:p>
            <a:pPr lvl="1">
              <a:lnSpc>
                <a:spcPct val="90000"/>
              </a:lnSpc>
              <a:buClr>
                <a:srgbClr val="3366FF"/>
              </a:buClr>
            </a:pPr>
            <a:r>
              <a:rPr lang="tr-TR" sz="2400" b="1" smtClean="0">
                <a:latin typeface="Arial" charset="0"/>
              </a:rPr>
              <a:t>periferik </a:t>
            </a:r>
            <a:r>
              <a:rPr lang="tr-TR" sz="2400" b="1">
                <a:latin typeface="Arial" charset="0"/>
              </a:rPr>
              <a:t>kanda büyük granüler lenfositler</a:t>
            </a:r>
          </a:p>
          <a:p>
            <a:pPr lvl="1">
              <a:lnSpc>
                <a:spcPct val="90000"/>
              </a:lnSpc>
              <a:buClr>
                <a:srgbClr val="3366FF"/>
              </a:buClr>
            </a:pPr>
            <a:r>
              <a:rPr lang="tr-TR" sz="2400" b="1">
                <a:latin typeface="Arial" charset="0"/>
              </a:rPr>
              <a:t>Bacak ülserasyonları</a:t>
            </a:r>
          </a:p>
          <a:p>
            <a:pPr>
              <a:lnSpc>
                <a:spcPct val="90000"/>
              </a:lnSpc>
            </a:pPr>
            <a:endParaRPr lang="tr-TR" sz="2400" b="1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tr-TR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2660650"/>
            <a:ext cx="7010400" cy="3505200"/>
          </a:xfrm>
          <a:noFill/>
        </p:spPr>
      </p:pic>
      <p:pic>
        <p:nvPicPr>
          <p:cNvPr id="2150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0"/>
            <a:ext cx="2879725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2205038"/>
            <a:ext cx="6924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1331913" y="6381750"/>
            <a:ext cx="6224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Eklem dışı tutulum oranlarımız Akdeniz ülkeleri ile benzer 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2800" b="1" smtClean="0">
                <a:solidFill>
                  <a:srgbClr val="3366FF"/>
                </a:solidFill>
              </a:rPr>
              <a:t>RA: Mortalite (ERAS-İngiltere)</a:t>
            </a:r>
            <a:r>
              <a:rPr lang="tr-TR" sz="2800" b="1" smtClean="0">
                <a:solidFill>
                  <a:srgbClr val="FF0066"/>
                </a:solidFill>
              </a:rPr>
              <a:t/>
            </a:r>
            <a:br>
              <a:rPr lang="tr-TR" sz="2800" b="1" smtClean="0">
                <a:solidFill>
                  <a:srgbClr val="FF0066"/>
                </a:solidFill>
              </a:rPr>
            </a:br>
            <a:r>
              <a:rPr lang="tr-TR" sz="2400" b="1" smtClean="0"/>
              <a:t>(Hastalık süresi &lt;2 yıl olan hastalarda)</a:t>
            </a:r>
            <a:r>
              <a:rPr lang="tr-TR" sz="2400" b="1"/>
              <a:t/>
            </a:r>
            <a:br>
              <a:rPr lang="tr-TR" sz="2400" b="1"/>
            </a:br>
            <a:endParaRPr lang="tr-TR" sz="2400" b="1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r>
              <a:rPr lang="tr-TR" sz="2000" b="1"/>
              <a:t>SMR (1.27 (1.04-1.46), Sağkalım ilk 7 yılda azalmış</a:t>
            </a:r>
          </a:p>
          <a:p>
            <a:r>
              <a:rPr lang="tr-TR" sz="2000" b="1" u="sng"/>
              <a:t>Mortalite nedenleri			%	SMR (%95 GA)</a:t>
            </a:r>
          </a:p>
          <a:p>
            <a:pPr lvl="1"/>
            <a:r>
              <a:rPr lang="tr-TR" sz="2000" b="1"/>
              <a:t>İskemik kalp hastalığı 		24 	1.49 (1.21-1.77)</a:t>
            </a:r>
          </a:p>
          <a:p>
            <a:pPr lvl="1"/>
            <a:r>
              <a:rPr lang="tr-TR" sz="2000" b="1"/>
              <a:t>Hodkgin dışı lenfoma 		2.3</a:t>
            </a:r>
          </a:p>
          <a:p>
            <a:pPr lvl="1"/>
            <a:r>
              <a:rPr lang="tr-TR" sz="2000" b="1"/>
              <a:t>(lenfoma + lösemi + myelom) 	4  	2.44 (1.42-3.91)</a:t>
            </a:r>
          </a:p>
          <a:p>
            <a:pPr lvl="1"/>
            <a:r>
              <a:rPr lang="tr-TR" sz="2000" b="1"/>
              <a:t>Eklem dışı RA 			6</a:t>
            </a:r>
          </a:p>
          <a:p>
            <a:pPr lvl="1"/>
            <a:r>
              <a:rPr lang="tr-TR" sz="2000" b="1"/>
              <a:t>Solunum sistemi 		</a:t>
            </a:r>
            <a:r>
              <a:rPr lang="tr-TR" sz="2000" b="1" smtClean="0"/>
              <a:t>	22 </a:t>
            </a:r>
            <a:r>
              <a:rPr lang="tr-TR" sz="2000" b="1"/>
              <a:t>	1.88 (1.36-2.41)</a:t>
            </a:r>
          </a:p>
          <a:p>
            <a:pPr lvl="1"/>
            <a:r>
              <a:rPr lang="tr-TR" sz="2000" b="1"/>
              <a:t>Septisemi 			 5 	6.82 (4.22-10.43)</a:t>
            </a:r>
          </a:p>
          <a:p>
            <a:pPr lvl="1"/>
            <a:r>
              <a:rPr lang="tr-TR" sz="2000" b="1"/>
              <a:t>Böbrek Yet. 			 2 	3.5 (1.51-6.89)</a:t>
            </a:r>
          </a:p>
          <a:p>
            <a:r>
              <a:rPr lang="tr-TR" sz="2000" b="1" u="sng"/>
              <a:t>Risk Faktörleri (Çoklu analiz)</a:t>
            </a:r>
          </a:p>
          <a:p>
            <a:pPr lvl="1"/>
            <a:r>
              <a:rPr lang="tr-TR" sz="2000" b="1"/>
              <a:t>Yaş (&lt;60), bazal ESH, Erkek, HAQ, Sosyo-eko., bazal Hb</a:t>
            </a:r>
          </a:p>
          <a:p>
            <a:pPr>
              <a:buFontTx/>
              <a:buNone/>
            </a:pPr>
            <a:r>
              <a:rPr lang="tr-TR" sz="2000" b="1"/>
              <a:t> </a:t>
            </a:r>
          </a:p>
        </p:txBody>
      </p:sp>
      <p:sp>
        <p:nvSpPr>
          <p:cNvPr id="364548" name="Text Box 4"/>
          <p:cNvSpPr txBox="1">
            <a:spLocks noChangeArrowheads="1"/>
          </p:cNvSpPr>
          <p:nvPr/>
        </p:nvSpPr>
        <p:spPr bwMode="auto">
          <a:xfrm>
            <a:off x="5341938" y="6461125"/>
            <a:ext cx="3802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>
                <a:latin typeface="Times New Roman" pitchFamily="18" charset="0"/>
              </a:rPr>
              <a:t>Young, Rheumatology 2007;46:350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ln/>
        </p:spPr>
        <p:txBody>
          <a:bodyPr/>
          <a:lstStyle/>
          <a:p>
            <a:r>
              <a:rPr lang="tr-TR" sz="3200" b="1">
                <a:solidFill>
                  <a:srgbClr val="3366FF"/>
                </a:solidFill>
              </a:rPr>
              <a:t>Erken Romatoid Artritin Tanınması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8382000" cy="48006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</a:pPr>
            <a:r>
              <a:rPr lang="tr-TR" sz="2400" b="1">
                <a:solidFill>
                  <a:srgbClr val="FF0000"/>
                </a:solidFill>
                <a:sym typeface="Symbol" pitchFamily="18" charset="2"/>
              </a:rPr>
              <a:t>Klinik şüphe +  </a:t>
            </a:r>
          </a:p>
          <a:p>
            <a:pPr>
              <a:buClr>
                <a:schemeClr val="accent2"/>
              </a:buClr>
            </a:pPr>
            <a:r>
              <a:rPr lang="tr-TR" sz="2400" b="1">
                <a:sym typeface="Symbol" pitchFamily="18" charset="2"/>
              </a:rPr>
              <a:t>3 şiş eklem</a:t>
            </a:r>
          </a:p>
          <a:p>
            <a:pPr>
              <a:buClr>
                <a:schemeClr val="accent2"/>
              </a:buClr>
            </a:pPr>
            <a:r>
              <a:rPr lang="tr-TR" sz="2400" b="1">
                <a:sym typeface="Symbol" pitchFamily="18" charset="2"/>
              </a:rPr>
              <a:t>MTF/MKF tutulumu(sıkmakla ağrı)		</a:t>
            </a:r>
            <a:endParaRPr lang="tr-TR" sz="2400" b="1">
              <a:solidFill>
                <a:schemeClr val="accent1"/>
              </a:solidFill>
              <a:sym typeface="Symbol" pitchFamily="18" charset="2"/>
            </a:endParaRPr>
          </a:p>
          <a:p>
            <a:pPr>
              <a:buClr>
                <a:schemeClr val="accent2"/>
              </a:buClr>
            </a:pPr>
            <a:r>
              <a:rPr lang="tr-TR" sz="2400" b="1">
                <a:sym typeface="Symbol" pitchFamily="18" charset="2"/>
              </a:rPr>
              <a:t>30 dakika sabah tutukluğu	</a:t>
            </a:r>
            <a:endParaRPr lang="tr-TR" sz="2400" b="1">
              <a:solidFill>
                <a:schemeClr val="accent1"/>
              </a:solidFill>
              <a:sym typeface="Symbol" pitchFamily="18" charset="2"/>
            </a:endParaRPr>
          </a:p>
          <a:p>
            <a:pPr>
              <a:buClr>
                <a:schemeClr val="accent2"/>
              </a:buClr>
            </a:pPr>
            <a:endParaRPr lang="tr-TR" sz="2400" b="1" u="sng">
              <a:sym typeface="Symbol" pitchFamily="18" charset="2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tr-TR" sz="2400" b="1" u="sng">
                <a:sym typeface="Symbol" pitchFamily="18" charset="2"/>
              </a:rPr>
              <a:t>PROGNOZ</a:t>
            </a:r>
          </a:p>
          <a:p>
            <a:pPr>
              <a:buClr>
                <a:schemeClr val="accent2"/>
              </a:buClr>
              <a:buFontTx/>
              <a:buChar char="!"/>
            </a:pPr>
            <a:r>
              <a:rPr lang="tr-TR" sz="2400" b="1">
                <a:sym typeface="Symbol" pitchFamily="18" charset="2"/>
              </a:rPr>
              <a:t>Romatolog tarafından tedavi			</a:t>
            </a:r>
            <a:r>
              <a:rPr lang="tr-TR" sz="2400" b="1">
                <a:solidFill>
                  <a:srgbClr val="00B050"/>
                </a:solidFill>
                <a:sym typeface="Symbol" pitchFamily="18" charset="2"/>
              </a:rPr>
              <a:t>olumlu </a:t>
            </a:r>
          </a:p>
          <a:p>
            <a:pPr>
              <a:buClr>
                <a:schemeClr val="accent2"/>
              </a:buClr>
              <a:buFontTx/>
              <a:buChar char="!"/>
            </a:pPr>
            <a:r>
              <a:rPr lang="tr-TR" sz="2400" b="1">
                <a:sym typeface="Symbol" pitchFamily="18" charset="2"/>
              </a:rPr>
              <a:t>Tedavide 12 haftadan fazla gecikme 	</a:t>
            </a:r>
            <a:r>
              <a:rPr lang="tr-TR" sz="2400" b="1" smtClean="0">
                <a:sym typeface="Symbol" pitchFamily="18" charset="2"/>
              </a:rPr>
              <a:t>	</a:t>
            </a:r>
            <a:r>
              <a:rPr lang="tr-TR" sz="2400" b="1" smtClean="0">
                <a:solidFill>
                  <a:srgbClr val="FF0066"/>
                </a:solidFill>
                <a:sym typeface="Symbol" pitchFamily="18" charset="2"/>
              </a:rPr>
              <a:t>olumsuz</a:t>
            </a:r>
            <a:endParaRPr lang="tr-TR" sz="2400" b="1">
              <a:solidFill>
                <a:srgbClr val="FF0066"/>
              </a:solidFill>
              <a:sym typeface="Symbol" pitchFamily="18" charset="2"/>
            </a:endParaRPr>
          </a:p>
          <a:p>
            <a:pPr>
              <a:buClr>
                <a:schemeClr val="accent2"/>
              </a:buClr>
              <a:buFontTx/>
              <a:buChar char="!"/>
            </a:pPr>
            <a:r>
              <a:rPr lang="tr-TR" sz="2400" b="1">
                <a:sym typeface="Symbol" pitchFamily="18" charset="2"/>
              </a:rPr>
              <a:t>RF, akut faz, erozyon 				</a:t>
            </a:r>
            <a:r>
              <a:rPr lang="tr-TR" sz="2400" b="1">
                <a:solidFill>
                  <a:srgbClr val="FF0066"/>
                </a:solidFill>
                <a:sym typeface="Symbol" pitchFamily="18" charset="2"/>
              </a:rPr>
              <a:t>olumsuz</a:t>
            </a:r>
          </a:p>
          <a:p>
            <a:pPr>
              <a:buClr>
                <a:schemeClr val="accent2"/>
              </a:buClr>
              <a:buFontTx/>
              <a:buChar char="!"/>
            </a:pPr>
            <a:r>
              <a:rPr lang="tr-TR" sz="2400" b="1">
                <a:sym typeface="Symbol" pitchFamily="18" charset="2"/>
              </a:rPr>
              <a:t>NSAID		 				</a:t>
            </a:r>
            <a:r>
              <a:rPr lang="tr-TR" sz="2400" b="1">
                <a:solidFill>
                  <a:srgbClr val="FF0066"/>
                </a:solidFill>
                <a:sym typeface="Symbol" pitchFamily="18" charset="2"/>
              </a:rPr>
              <a:t>gizleme</a:t>
            </a:r>
          </a:p>
          <a:p>
            <a:pPr>
              <a:buClr>
                <a:schemeClr val="accent2"/>
              </a:buClr>
              <a:buFontTx/>
              <a:buChar char="!"/>
            </a:pPr>
            <a:r>
              <a:rPr lang="tr-TR" sz="2400" b="1">
                <a:sym typeface="Symbol" pitchFamily="18" charset="2"/>
              </a:rPr>
              <a:t>Kortikosteroid</a:t>
            </a:r>
            <a:r>
              <a:rPr lang="tr-TR" sz="2800" b="1">
                <a:sym typeface="Symbol" pitchFamily="18" charset="2"/>
              </a:rPr>
              <a:t> 					</a:t>
            </a:r>
            <a:r>
              <a:rPr lang="tr-TR" sz="2400" b="1">
                <a:solidFill>
                  <a:srgbClr val="FF0066"/>
                </a:solidFill>
                <a:sym typeface="Symbol" pitchFamily="18" charset="2"/>
              </a:rPr>
              <a:t>tanı gerekli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5257800" y="6324600"/>
            <a:ext cx="368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tr-TR" sz="1600" i="1"/>
              <a:t>Emery P, Ann Rheum Dis 2002;61:290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>
                <a:solidFill>
                  <a:srgbClr val="3366FF"/>
                </a:solidFill>
                <a:latin typeface="Arial" charset="0"/>
              </a:rPr>
              <a:t>(Erken) Romatoid Artrit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 b="1">
                <a:latin typeface="Arial" charset="0"/>
              </a:rPr>
              <a:t>Simetrik, sürekli, yıkıcı poliartrit</a:t>
            </a:r>
          </a:p>
          <a:p>
            <a:r>
              <a:rPr lang="tr-TR" sz="2800" b="1">
                <a:latin typeface="Arial" charset="0"/>
              </a:rPr>
              <a:t>RF ve/veya anti-CCP (+)</a:t>
            </a:r>
          </a:p>
          <a:p>
            <a:endParaRPr lang="tr-TR" sz="2800" b="1">
              <a:latin typeface="Arial" charset="0"/>
            </a:endParaRPr>
          </a:p>
          <a:p>
            <a:r>
              <a:rPr lang="tr-TR" sz="2800" b="1">
                <a:latin typeface="Arial" charset="0"/>
              </a:rPr>
              <a:t>&lt;5 yıl </a:t>
            </a:r>
            <a:r>
              <a:rPr lang="tr-TR" sz="2800" b="1">
                <a:latin typeface="Arial" charset="0"/>
                <a:sym typeface="Wingdings" pitchFamily="2" charset="2"/>
              </a:rPr>
              <a:t> &lt;</a:t>
            </a:r>
            <a:r>
              <a:rPr lang="tr-TR" sz="2800" b="1">
                <a:solidFill>
                  <a:srgbClr val="3333FF"/>
                </a:solidFill>
                <a:latin typeface="Arial" charset="0"/>
                <a:sym typeface="Wingdings" pitchFamily="2" charset="2"/>
              </a:rPr>
              <a:t>24 ay</a:t>
            </a:r>
            <a:r>
              <a:rPr lang="tr-TR" sz="2800" b="1">
                <a:latin typeface="Arial" charset="0"/>
                <a:sym typeface="Wingdings" pitchFamily="2" charset="2"/>
              </a:rPr>
              <a:t>  &lt;12 ay  6 ay</a:t>
            </a:r>
          </a:p>
          <a:p>
            <a:r>
              <a:rPr lang="tr-TR" sz="2800" b="1">
                <a:solidFill>
                  <a:srgbClr val="3333FF"/>
                </a:solidFill>
                <a:latin typeface="Arial" charset="0"/>
                <a:sym typeface="Wingdings" pitchFamily="2" charset="2"/>
              </a:rPr>
              <a:t>Çok erken &lt;3 ay*</a:t>
            </a:r>
            <a:r>
              <a:rPr lang="tr-TR" sz="2800" b="1">
                <a:latin typeface="Arial" charset="0"/>
                <a:sym typeface="Wingdings" pitchFamily="2" charset="2"/>
              </a:rPr>
              <a:t> </a:t>
            </a:r>
            <a:endParaRPr lang="tr-TR" sz="2800" b="1">
              <a:latin typeface="Arial" charset="0"/>
            </a:endParaRP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4500563" y="5876925"/>
            <a:ext cx="443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>
                <a:latin typeface="Arial" charset="0"/>
              </a:rPr>
              <a:t>*Machold KP, J Rheumatol 2002;29: 2278</a:t>
            </a:r>
          </a:p>
          <a:p>
            <a:r>
              <a:rPr lang="tr-TR" sz="1800">
                <a:latin typeface="Arial" charset="0"/>
              </a:rPr>
              <a:t>Scott DL, Brit Med Bulletin 2007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>
                <a:solidFill>
                  <a:srgbClr val="3366FF"/>
                </a:solidFill>
              </a:rPr>
              <a:t>ROMATOİD FAKTÖR</a:t>
            </a:r>
            <a:endParaRPr lang="tr-TR" sz="3200">
              <a:solidFill>
                <a:srgbClr val="3366FF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777163" cy="4537075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en-AU" sz="2400" b="1"/>
              <a:t>IgG’ye karşı IgM, IgG ya da IgA sınıfı otoantikorlar</a:t>
            </a:r>
            <a:endParaRPr lang="tr-TR" sz="2400" b="1"/>
          </a:p>
          <a:p>
            <a:pPr>
              <a:lnSpc>
                <a:spcPct val="80000"/>
              </a:lnSpc>
            </a:pPr>
            <a:r>
              <a:rPr lang="tr-TR" sz="2400" b="1"/>
              <a:t>Sinovyada üretim-patogenezle ilişki</a:t>
            </a:r>
          </a:p>
          <a:p>
            <a:pPr>
              <a:lnSpc>
                <a:spcPct val="140000"/>
              </a:lnSpc>
            </a:pPr>
            <a:r>
              <a:rPr lang="en-AU" sz="2400" b="1"/>
              <a:t>% 60- 80 (Hastane pop</a:t>
            </a:r>
            <a:r>
              <a:rPr lang="tr-TR" sz="2400" b="1"/>
              <a:t>ü</a:t>
            </a:r>
            <a:r>
              <a:rPr lang="en-AU" sz="2400" b="1"/>
              <a:t>lasyonlarında)</a:t>
            </a:r>
          </a:p>
          <a:p>
            <a:pPr>
              <a:lnSpc>
                <a:spcPct val="80000"/>
              </a:lnSpc>
            </a:pPr>
            <a:r>
              <a:rPr lang="tr-TR" sz="2400" b="1">
                <a:solidFill>
                  <a:srgbClr val="FF0000"/>
                </a:solidFill>
              </a:rPr>
              <a:t>RF (+) Romatoid Artrit: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400" b="1"/>
              <a:t>	radyolojik hasar/fonksiyon kaybı YÜKSEK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400" b="1"/>
              <a:t>	eklem dışı tutulum SIK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400" b="1"/>
              <a:t>	nodül, vaskülit, bacak ülseri, nöropati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400" b="1"/>
              <a:t>	mortalite YÜKSEK  </a:t>
            </a:r>
          </a:p>
          <a:p>
            <a:pPr>
              <a:lnSpc>
                <a:spcPct val="140000"/>
              </a:lnSpc>
            </a:pPr>
            <a:r>
              <a:rPr lang="en-AU" sz="2400" b="1"/>
              <a:t>Hastalık aktivitesi ile korelasyon göstermez </a:t>
            </a:r>
          </a:p>
          <a:p>
            <a:pPr>
              <a:lnSpc>
                <a:spcPct val="140000"/>
              </a:lnSpc>
            </a:pPr>
            <a:r>
              <a:rPr lang="en-AU" sz="2400" b="1"/>
              <a:t>İlk 2 yıl içinde pozitifleşebilir	</a:t>
            </a:r>
            <a:endParaRPr lang="tr-TR" sz="24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>
            <a:normAutofit/>
          </a:bodyPr>
          <a:lstStyle/>
          <a:p>
            <a:r>
              <a:rPr lang="tr-TR" sz="2800" b="1">
                <a:solidFill>
                  <a:srgbClr val="3366FF"/>
                </a:solidFill>
              </a:rPr>
              <a:t>Romatoid Faktör Saptanan Hastalıklar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124744"/>
            <a:ext cx="5472608" cy="5164832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tr-TR" sz="2800" b="1" u="sng"/>
              <a:t>Diffüz Bağ dokusu hastalıkları</a:t>
            </a:r>
            <a:r>
              <a:rPr lang="tr-TR" sz="2800" b="1"/>
              <a:t>	</a:t>
            </a:r>
          </a:p>
          <a:p>
            <a:pPr>
              <a:buFontTx/>
              <a:buNone/>
            </a:pPr>
            <a:r>
              <a:rPr lang="tr-TR" sz="2800"/>
              <a:t>RA, Sjögren, MBDH, SLE, Skleroderma, PM/DM</a:t>
            </a:r>
          </a:p>
          <a:p>
            <a:pPr>
              <a:buFontTx/>
              <a:buNone/>
            </a:pPr>
            <a:r>
              <a:rPr lang="tr-TR" sz="2800" b="1" u="sng"/>
              <a:t>Kronik Bakteri İnfeksiyonları</a:t>
            </a:r>
          </a:p>
          <a:p>
            <a:pPr>
              <a:buFontTx/>
              <a:buNone/>
            </a:pPr>
            <a:r>
              <a:rPr lang="tr-TR" sz="2800"/>
              <a:t>SBE, Lepra, Tb, Sifiliz, Lyme</a:t>
            </a:r>
          </a:p>
          <a:p>
            <a:pPr>
              <a:buFontTx/>
              <a:buNone/>
            </a:pPr>
            <a:r>
              <a:rPr lang="tr-TR" sz="2800" b="1" u="sng"/>
              <a:t>Virus İnfeksiyonları</a:t>
            </a:r>
          </a:p>
          <a:p>
            <a:pPr>
              <a:buFontTx/>
              <a:buNone/>
            </a:pPr>
            <a:r>
              <a:rPr lang="tr-TR" sz="2800"/>
              <a:t>Rubella, CMV, infeksiyöz mononükleoz</a:t>
            </a:r>
          </a:p>
          <a:p>
            <a:pPr>
              <a:buFontTx/>
              <a:buNone/>
            </a:pPr>
            <a:r>
              <a:rPr lang="tr-TR" sz="2800"/>
              <a:t>İnfluenza, HIV, hepatit, aşılama  </a:t>
            </a:r>
          </a:p>
          <a:p>
            <a:pPr>
              <a:buFontTx/>
              <a:buNone/>
            </a:pPr>
            <a:r>
              <a:rPr lang="tr-TR" sz="2800" b="1" u="sng"/>
              <a:t>Parazit İnfeksiyonları</a:t>
            </a:r>
          </a:p>
          <a:p>
            <a:pPr>
              <a:buFontTx/>
              <a:buNone/>
            </a:pPr>
            <a:r>
              <a:rPr lang="tr-TR" sz="2800"/>
              <a:t>Tripanosoma, sıtma, </a:t>
            </a:r>
            <a:r>
              <a:rPr lang="tr-TR" sz="2800" smtClean="0"/>
              <a:t>şistosomiyazis</a:t>
            </a:r>
          </a:p>
          <a:p>
            <a:pPr>
              <a:buFontTx/>
              <a:buNone/>
            </a:pPr>
            <a:r>
              <a:rPr lang="tr-TR" smtClean="0"/>
              <a:t> </a:t>
            </a:r>
            <a:r>
              <a:rPr lang="tr-TR" b="1" u="sng" smtClean="0"/>
              <a:t>Kronik İnflamasyon</a:t>
            </a:r>
          </a:p>
          <a:p>
            <a:pPr>
              <a:buFontTx/>
              <a:buNone/>
            </a:pPr>
            <a:r>
              <a:rPr lang="tr-TR" smtClean="0"/>
              <a:t>Sarkoidoz, periodontal hastalık, interstisyel</a:t>
            </a:r>
          </a:p>
          <a:p>
            <a:pPr>
              <a:buFontTx/>
              <a:buNone/>
            </a:pPr>
            <a:r>
              <a:rPr lang="tr-TR" smtClean="0"/>
              <a:t>akciğer hastalığı, kr. karaciğer hastalığı</a:t>
            </a:r>
          </a:p>
          <a:p>
            <a:pPr>
              <a:buFontTx/>
              <a:buNone/>
            </a:pPr>
            <a:r>
              <a:rPr lang="tr-TR" b="1" u="sng" smtClean="0"/>
              <a:t>Neoplaziler</a:t>
            </a:r>
          </a:p>
          <a:p>
            <a:pPr>
              <a:buFontTx/>
              <a:buNone/>
            </a:pPr>
            <a:r>
              <a:rPr lang="tr-TR" smtClean="0"/>
              <a:t>Kemoterapi-radyoterapi sonrası</a:t>
            </a:r>
          </a:p>
          <a:p>
            <a:pPr>
              <a:buFontTx/>
              <a:buNone/>
            </a:pPr>
            <a:r>
              <a:rPr lang="tr-TR" b="1" u="sng" smtClean="0"/>
              <a:t>Hiperglobulinemi</a:t>
            </a:r>
          </a:p>
          <a:p>
            <a:pPr>
              <a:buFontTx/>
              <a:buNone/>
            </a:pPr>
            <a:r>
              <a:rPr lang="tr-TR" smtClean="0"/>
              <a:t>Hiperglobulinemik purpura, kriyoglobulinemi</a:t>
            </a:r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smtClean="0">
                <a:solidFill>
                  <a:srgbClr val="3366FF"/>
                </a:solidFill>
              </a:rPr>
              <a:t>Anti-CCP (ACPA)</a:t>
            </a:r>
            <a:br>
              <a:rPr lang="tr-TR" sz="3200" b="1" smtClean="0">
                <a:solidFill>
                  <a:srgbClr val="3366FF"/>
                </a:solidFill>
              </a:rPr>
            </a:br>
            <a:r>
              <a:rPr lang="tr-TR" sz="3200" b="1" smtClean="0">
                <a:solidFill>
                  <a:srgbClr val="3366FF"/>
                </a:solidFill>
              </a:rPr>
              <a:t> </a:t>
            </a:r>
            <a:r>
              <a:rPr lang="tr-TR" sz="3200" smtClean="0">
                <a:solidFill>
                  <a:srgbClr val="3366FF"/>
                </a:solidFill>
              </a:rPr>
              <a:t>(“cyclical citrullinated peptides”)</a:t>
            </a:r>
            <a:endParaRPr lang="en-GB" sz="3200">
              <a:solidFill>
                <a:srgbClr val="3366FF"/>
              </a:solidFill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60848"/>
            <a:ext cx="8229600" cy="3888432"/>
          </a:xfrm>
        </p:spPr>
        <p:txBody>
          <a:bodyPr/>
          <a:lstStyle/>
          <a:p>
            <a:r>
              <a:rPr lang="tr-TR" sz="2400" b="1"/>
              <a:t>RA semptomlarından önce serumda saptanabilir</a:t>
            </a:r>
            <a:r>
              <a:rPr lang="tr-TR" sz="2400"/>
              <a:t> </a:t>
            </a:r>
            <a:r>
              <a:rPr lang="tr-TR" sz="1800" i="1"/>
              <a:t>Rantapa-Dahlqvist S, A&amp;R 2003 Nielen MM, A&amp;R 2004</a:t>
            </a:r>
          </a:p>
          <a:p>
            <a:r>
              <a:rPr lang="tr-TR" sz="2400" b="1"/>
              <a:t>Farklılaşmamış artritlerden anti-CCP2 pozitif olanlarda RA geliştirme oranı çok </a:t>
            </a:r>
            <a:r>
              <a:rPr lang="tr-TR" sz="2400" b="1" smtClean="0"/>
              <a:t>yüksektir</a:t>
            </a:r>
          </a:p>
          <a:p>
            <a:pPr lvl="1"/>
            <a:r>
              <a:rPr lang="tr-TR" sz="2400" b="1" smtClean="0"/>
              <a:t> </a:t>
            </a:r>
            <a:r>
              <a:rPr lang="tr-TR" sz="2400" b="1"/>
              <a:t>(1 yıl %75-90 vs %25)</a:t>
            </a:r>
            <a:r>
              <a:rPr lang="tr-TR" sz="2400"/>
              <a:t> 	</a:t>
            </a:r>
            <a:r>
              <a:rPr lang="tr-TR" sz="2400" smtClean="0"/>
              <a:t>						</a:t>
            </a:r>
            <a:r>
              <a:rPr lang="tr-TR" sz="1600" i="1" smtClean="0"/>
              <a:t>van </a:t>
            </a:r>
            <a:r>
              <a:rPr lang="tr-TR" sz="1600" i="1"/>
              <a:t>Gaalen, A&amp;R </a:t>
            </a:r>
            <a:r>
              <a:rPr lang="tr-TR" sz="1600" i="1" smtClean="0"/>
              <a:t>2004, Vittecoq</a:t>
            </a:r>
            <a:r>
              <a:rPr lang="tr-TR" sz="1600" i="1"/>
              <a:t>, Clin Exp Immunol 2004</a:t>
            </a:r>
          </a:p>
          <a:p>
            <a:r>
              <a:rPr lang="tr-TR" sz="2400" b="1"/>
              <a:t>Anti-CCP pozitif/yüksek titrede ise RA’da erozif-şiddetli hastalık gelişimi oranı yüksektir </a:t>
            </a:r>
            <a:r>
              <a:rPr lang="tr-TR" sz="2400" b="1" i="1"/>
              <a:t>           </a:t>
            </a:r>
            <a:r>
              <a:rPr lang="tr-TR" sz="2400" b="1" i="1" smtClean="0"/>
              <a:t>	</a:t>
            </a:r>
            <a:r>
              <a:rPr lang="tr-TR" sz="2000" b="1" i="1" smtClean="0"/>
              <a:t>		</a:t>
            </a:r>
            <a:r>
              <a:rPr lang="tr-TR" sz="2000" i="1" smtClean="0"/>
              <a:t>Forslind </a:t>
            </a:r>
            <a:r>
              <a:rPr lang="tr-TR" sz="2000" i="1"/>
              <a:t>K, ARD 2004, Kastbom, ARD 2004, </a:t>
            </a:r>
            <a:r>
              <a:rPr lang="tr-TR" sz="2000" i="1" smtClean="0"/>
              <a:t>Ronnelid</a:t>
            </a:r>
            <a:r>
              <a:rPr lang="tr-TR" sz="2000" i="1"/>
              <a:t>, ARD2005  </a:t>
            </a:r>
            <a:endParaRPr lang="en-GB" sz="2000" i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9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404813"/>
            <a:ext cx="6438900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9909" name="Text Box 5"/>
          <p:cNvSpPr txBox="1">
            <a:spLocks noChangeArrowheads="1"/>
          </p:cNvSpPr>
          <p:nvPr/>
        </p:nvSpPr>
        <p:spPr bwMode="auto">
          <a:xfrm>
            <a:off x="250825" y="3860800"/>
            <a:ext cx="87749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b="1">
                <a:solidFill>
                  <a:srgbClr val="0070C0"/>
                </a:solidFill>
              </a:rPr>
              <a:t>Sigara:</a:t>
            </a:r>
            <a:r>
              <a:rPr lang="tr-TR" sz="2400" b="1"/>
              <a:t> RA gelişminde risk faktörü, şiddetli/erozif hastalık</a:t>
            </a:r>
          </a:p>
          <a:p>
            <a:pPr>
              <a:buFont typeface="Wingdings" pitchFamily="2" charset="2"/>
              <a:buChar char="à"/>
            </a:pPr>
            <a:r>
              <a:rPr lang="tr-TR" sz="2400" b="1">
                <a:sym typeface="Wingdings" pitchFamily="2" charset="2"/>
              </a:rPr>
              <a:t>ARTMIŞ SİTRULLİNLENME (sağlıklılarda BAL)*</a:t>
            </a:r>
          </a:p>
          <a:p>
            <a:pPr>
              <a:buFont typeface="Wingdings" pitchFamily="2" charset="2"/>
              <a:buNone/>
            </a:pPr>
            <a:endParaRPr lang="tr-TR" sz="2400" b="1"/>
          </a:p>
          <a:p>
            <a:pPr>
              <a:buFont typeface="Wingdings" pitchFamily="2" charset="2"/>
              <a:buNone/>
            </a:pPr>
            <a:r>
              <a:rPr lang="tr-TR" sz="2400" b="1">
                <a:solidFill>
                  <a:srgbClr val="0070C0"/>
                </a:solidFill>
              </a:rPr>
              <a:t>D vitamini: </a:t>
            </a:r>
            <a:r>
              <a:rPr lang="tr-TR" sz="2400" b="1"/>
              <a:t>Erken Artritte hastalık aktivitesi ile ters orantı** </a:t>
            </a:r>
            <a:endParaRPr lang="en-GB" sz="2400" b="1"/>
          </a:p>
        </p:txBody>
      </p:sp>
      <p:sp>
        <p:nvSpPr>
          <p:cNvPr id="379910" name="Text Box 6"/>
          <p:cNvSpPr txBox="1">
            <a:spLocks noChangeArrowheads="1"/>
          </p:cNvSpPr>
          <p:nvPr/>
        </p:nvSpPr>
        <p:spPr bwMode="auto">
          <a:xfrm>
            <a:off x="5200650" y="596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79911" name="Text Box 7"/>
          <p:cNvSpPr txBox="1">
            <a:spLocks noChangeArrowheads="1"/>
          </p:cNvSpPr>
          <p:nvPr/>
        </p:nvSpPr>
        <p:spPr bwMode="auto">
          <a:xfrm>
            <a:off x="5651500" y="5445125"/>
            <a:ext cx="3054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i="1"/>
              <a:t>*Klareskog L, A&amp;R 2006</a:t>
            </a:r>
          </a:p>
          <a:p>
            <a:r>
              <a:rPr lang="tr-TR" i="1"/>
              <a:t>Scott DL, Brit Med Bull 2007</a:t>
            </a:r>
          </a:p>
          <a:p>
            <a:r>
              <a:rPr lang="tr-TR" i="1"/>
              <a:t>**Patel S, A&amp;R 2007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tr-TR" sz="3200" b="1">
                <a:solidFill>
                  <a:schemeClr val="accent1"/>
                </a:solidFill>
              </a:rPr>
              <a:t>Romatoid Artrit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3429000"/>
          </a:xfrm>
        </p:spPr>
        <p:txBody>
          <a:bodyPr>
            <a:normAutofit fontScale="85000" lnSpcReduction="10000"/>
          </a:bodyPr>
          <a:lstStyle/>
          <a:p>
            <a:pPr algn="just">
              <a:buClr>
                <a:schemeClr val="accent2"/>
              </a:buClr>
            </a:pPr>
            <a:r>
              <a:rPr lang="tr-TR" sz="2400" b="1"/>
              <a:t>Etyolojisi bilinmeyen, </a:t>
            </a:r>
            <a:r>
              <a:rPr lang="tr-TR" sz="2400" b="1" smtClean="0"/>
              <a:t>ön </a:t>
            </a:r>
            <a:r>
              <a:rPr lang="tr-TR" sz="2400" b="1" smtClean="0">
                <a:solidFill>
                  <a:srgbClr val="FF0000"/>
                </a:solidFill>
              </a:rPr>
              <a:t>planda diartrodial eklemlerde simetrik </a:t>
            </a:r>
            <a:r>
              <a:rPr lang="tr-TR" sz="2400" b="1">
                <a:solidFill>
                  <a:srgbClr val="FF0000"/>
                </a:solidFill>
              </a:rPr>
              <a:t>erozif sinovit</a:t>
            </a:r>
            <a:r>
              <a:rPr lang="tr-TR" sz="2400" b="1"/>
              <a:t> ve bazı hastalarda </a:t>
            </a:r>
            <a:r>
              <a:rPr lang="tr-TR" sz="2400" b="1">
                <a:solidFill>
                  <a:srgbClr val="FF0000"/>
                </a:solidFill>
              </a:rPr>
              <a:t>eklem dışı tutulumla </a:t>
            </a:r>
            <a:r>
              <a:rPr lang="tr-TR" sz="2400" b="1"/>
              <a:t>karakterize </a:t>
            </a:r>
            <a:r>
              <a:rPr lang="tr-TR" sz="2400" b="1" smtClean="0"/>
              <a:t>sistemik, inflamatuar, otoimmün </a:t>
            </a:r>
            <a:r>
              <a:rPr lang="tr-TR" sz="2400" b="1"/>
              <a:t>bir hastalık</a:t>
            </a:r>
          </a:p>
          <a:p>
            <a:pPr algn="just">
              <a:buClr>
                <a:schemeClr val="accent2"/>
              </a:buClr>
            </a:pPr>
            <a:r>
              <a:rPr lang="tr-TR" sz="2400" b="1"/>
              <a:t>Kronik </a:t>
            </a:r>
            <a:r>
              <a:rPr lang="tr-TR" sz="2400" b="1" smtClean="0"/>
              <a:t>, dalgalanma gösteren ve değişken </a:t>
            </a:r>
            <a:r>
              <a:rPr lang="tr-TR" sz="2400" b="1"/>
              <a:t>seyir</a:t>
            </a:r>
          </a:p>
          <a:p>
            <a:pPr algn="just">
              <a:buClr>
                <a:schemeClr val="accent2"/>
              </a:buClr>
            </a:pPr>
            <a:r>
              <a:rPr lang="tr-TR" sz="2400" b="1"/>
              <a:t>Tedaviye rağmen eklemlerde tahribat, şekil bozukluğu, sakatlık ve erken ölüm</a:t>
            </a:r>
          </a:p>
          <a:p>
            <a:pPr algn="just">
              <a:buClr>
                <a:schemeClr val="accent2"/>
              </a:buClr>
            </a:pPr>
            <a:r>
              <a:rPr lang="tr-TR" sz="2400" b="1"/>
              <a:t>Dr randevuları, hastaneye yatış, cerrahi</a:t>
            </a:r>
          </a:p>
          <a:p>
            <a:pPr algn="just">
              <a:buClr>
                <a:schemeClr val="accent2"/>
              </a:buClr>
            </a:pPr>
            <a:r>
              <a:rPr lang="tr-TR" sz="2400" b="1"/>
              <a:t>Ekonomik kayıp, ailenin </a:t>
            </a:r>
            <a:r>
              <a:rPr lang="tr-TR" sz="2400" b="1" smtClean="0"/>
              <a:t>etkilenmesi</a:t>
            </a:r>
          </a:p>
          <a:p>
            <a:pPr algn="just"/>
            <a:r>
              <a:rPr lang="tr-TR" sz="2400" b="1" smtClean="0"/>
              <a:t>Sinovite bağlı eklem tahribatı %70 ilk 2 yılda</a:t>
            </a:r>
          </a:p>
          <a:p>
            <a:pPr algn="just"/>
            <a:r>
              <a:rPr lang="tr-TR" sz="2400" b="1" smtClean="0"/>
              <a:t>Radyolojik değişiklikleri deformite ve fonksiyon bozukluğu izler</a:t>
            </a:r>
          </a:p>
          <a:p>
            <a:endParaRPr lang="tr-TR" sz="2400" b="1"/>
          </a:p>
          <a:p>
            <a:endParaRPr lang="tr-TR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482053" y="6488668"/>
            <a:ext cx="26619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i="1" smtClean="0">
                <a:latin typeface="Times New Roman" pitchFamily="18" charset="0"/>
              </a:rPr>
              <a:t>ACR guidelines A&amp;R 2002</a:t>
            </a:r>
            <a:endParaRPr lang="tr-TR" i="1">
              <a:latin typeface="Times New Roman" pitchFamily="18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646952" y="6093296"/>
            <a:ext cx="3497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smtClean="0"/>
              <a:t>Lee DM-Weinblatt ME, Lancet 2001</a:t>
            </a:r>
            <a:endParaRPr lang="tr-TR"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>
                <a:solidFill>
                  <a:srgbClr val="3366FF"/>
                </a:solidFill>
              </a:rPr>
              <a:t>Kötü Prognoz Göstergeleri (ACR)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400" b="1"/>
              <a:t>Fonksiyon kaybı (HAQ)</a:t>
            </a:r>
          </a:p>
          <a:p>
            <a:r>
              <a:rPr lang="tr-TR" sz="2400" b="1"/>
              <a:t>Ekstraartiküler tutulum</a:t>
            </a:r>
          </a:p>
          <a:p>
            <a:r>
              <a:rPr lang="tr-TR" sz="2400" b="1"/>
              <a:t>RF ve/veya anti-CCP +</a:t>
            </a:r>
          </a:p>
          <a:p>
            <a:r>
              <a:rPr lang="tr-TR" sz="2400" b="1"/>
              <a:t>Radyolojik erozyon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sz="2400"/>
              <a:t>Yüksek hassas ve şiş eklem sayısı</a:t>
            </a:r>
          </a:p>
          <a:p>
            <a:r>
              <a:rPr lang="tr-TR" sz="2400"/>
              <a:t>Yüksek ESH ve/veya CRP</a:t>
            </a:r>
          </a:p>
          <a:p>
            <a:r>
              <a:rPr lang="tr-TR" sz="2400"/>
              <a:t>İleri yaş</a:t>
            </a:r>
          </a:p>
          <a:p>
            <a:r>
              <a:rPr lang="tr-TR" sz="2400"/>
              <a:t>Kadın hasta</a:t>
            </a:r>
          </a:p>
          <a:p>
            <a:r>
              <a:rPr lang="tr-TR" sz="2400"/>
              <a:t>HLA-DRB1 ortak epitop</a:t>
            </a:r>
          </a:p>
          <a:p>
            <a:r>
              <a:rPr lang="tr-TR" sz="2400"/>
              <a:t>Sigara kullanımı</a:t>
            </a:r>
          </a:p>
          <a:p>
            <a:pPr>
              <a:buFontTx/>
              <a:buNone/>
            </a:pPr>
            <a:endParaRPr lang="tr-TR"/>
          </a:p>
          <a:p>
            <a:endParaRPr lang="tr-TR"/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5470525" y="6276975"/>
            <a:ext cx="3673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tr-TR" sz="1600" i="1">
                <a:latin typeface="Arial" charset="0"/>
              </a:rPr>
              <a:t>ACR 2008 Recommendations</a:t>
            </a:r>
          </a:p>
          <a:p>
            <a:pPr algn="r"/>
            <a:r>
              <a:rPr lang="tr-TR" sz="1600" i="1">
                <a:latin typeface="Arial" charset="0"/>
              </a:rPr>
              <a:t>Arthritis Care &amp; Research 2008;59:762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tr-TR" sz="2800" b="1">
                <a:solidFill>
                  <a:srgbClr val="3366FF"/>
                </a:solidFill>
              </a:rPr>
              <a:t>Erken Artritli Hastanın Değerlendirilmesi ve Tedavisi: Tavsiyeler (EULAR-ESCISIT) 1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355699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/>
              <a:t>Birden fazla eklemde artriti olan hastaların 6 hafta içinde </a:t>
            </a:r>
            <a:r>
              <a:rPr lang="tr-TR" sz="2400">
                <a:solidFill>
                  <a:srgbClr val="FF0000"/>
                </a:solidFill>
              </a:rPr>
              <a:t>romatolog</a:t>
            </a:r>
            <a:r>
              <a:rPr lang="tr-TR" sz="2400">
                <a:solidFill>
                  <a:srgbClr val="3333FF"/>
                </a:solidFill>
              </a:rPr>
              <a:t> </a:t>
            </a:r>
            <a:r>
              <a:rPr lang="tr-TR" sz="2400"/>
              <a:t>tarafından görülmesi</a:t>
            </a:r>
          </a:p>
          <a:p>
            <a:pPr>
              <a:lnSpc>
                <a:spcPct val="80000"/>
              </a:lnSpc>
            </a:pPr>
            <a:r>
              <a:rPr lang="tr-TR" sz="2400"/>
              <a:t>Artritin (sinovit) klinik değerlendirme (muayene) ile tanınması tercih </a:t>
            </a:r>
            <a:r>
              <a:rPr lang="tr-TR" sz="2400" smtClean="0"/>
              <a:t>edilir</a:t>
            </a:r>
          </a:p>
          <a:p>
            <a:pPr lvl="1">
              <a:lnSpc>
                <a:spcPct val="80000"/>
              </a:lnSpc>
            </a:pPr>
            <a:r>
              <a:rPr lang="tr-TR" sz="2000" smtClean="0"/>
              <a:t> </a:t>
            </a:r>
            <a:r>
              <a:rPr lang="tr-TR" sz="2000"/>
              <a:t>(US, </a:t>
            </a:r>
            <a:r>
              <a:rPr lang="tr-TR" sz="2000" smtClean="0"/>
              <a:t>power-Doppler ,</a:t>
            </a:r>
            <a:r>
              <a:rPr lang="tr-TR" sz="2000"/>
              <a:t>MRI)</a:t>
            </a:r>
          </a:p>
          <a:p>
            <a:pPr>
              <a:lnSpc>
                <a:spcPct val="80000"/>
              </a:lnSpc>
            </a:pPr>
            <a:r>
              <a:rPr lang="tr-TR" sz="2400"/>
              <a:t>RA dışı hastalıkların anamnez ve muayene ile dışlanması gerekir. </a:t>
            </a:r>
            <a:endParaRPr lang="tr-TR" sz="2400" smtClean="0"/>
          </a:p>
          <a:p>
            <a:pPr lvl="1">
              <a:lnSpc>
                <a:spcPct val="80000"/>
              </a:lnSpc>
            </a:pPr>
            <a:r>
              <a:rPr lang="tr-TR" sz="2400" smtClean="0">
                <a:solidFill>
                  <a:srgbClr val="FF0000"/>
                </a:solidFill>
              </a:rPr>
              <a:t>Lab (minimum): T. </a:t>
            </a:r>
            <a:r>
              <a:rPr lang="tr-TR" sz="2400">
                <a:solidFill>
                  <a:srgbClr val="FF0000"/>
                </a:solidFill>
              </a:rPr>
              <a:t>kan sayımı, </a:t>
            </a:r>
            <a:r>
              <a:rPr lang="tr-TR" sz="2400" smtClean="0">
                <a:solidFill>
                  <a:srgbClr val="FF0000"/>
                </a:solidFill>
              </a:rPr>
              <a:t>t. </a:t>
            </a:r>
            <a:r>
              <a:rPr lang="tr-TR" sz="2400">
                <a:solidFill>
                  <a:srgbClr val="FF0000"/>
                </a:solidFill>
              </a:rPr>
              <a:t>idrar, transaminazlar, ANA</a:t>
            </a:r>
          </a:p>
          <a:p>
            <a:pPr>
              <a:lnSpc>
                <a:spcPct val="80000"/>
              </a:lnSpc>
            </a:pPr>
            <a:r>
              <a:rPr lang="tr-TR" sz="2400"/>
              <a:t>Romatolog tarafından değerlendirilmesi gereken testler</a:t>
            </a:r>
            <a:r>
              <a:rPr lang="tr-TR" sz="240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tr-TR" sz="2400" smtClean="0">
                <a:solidFill>
                  <a:srgbClr val="FF0000"/>
                </a:solidFill>
              </a:rPr>
              <a:t> </a:t>
            </a:r>
            <a:r>
              <a:rPr lang="tr-TR" sz="2400">
                <a:solidFill>
                  <a:srgbClr val="FF0000"/>
                </a:solidFill>
              </a:rPr>
              <a:t>şiş ve hassas eklem sayıları, ESH veya CRP, </a:t>
            </a:r>
            <a:r>
              <a:rPr lang="tr-TR" sz="2400" smtClean="0">
                <a:solidFill>
                  <a:srgbClr val="FF0000"/>
                </a:solidFill>
              </a:rPr>
              <a:t>RF, anti-CCP </a:t>
            </a:r>
            <a:endParaRPr lang="tr-TR" sz="24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tr-TR" sz="2800"/>
          </a:p>
        </p:txBody>
      </p:sp>
      <p:sp>
        <p:nvSpPr>
          <p:cNvPr id="369668" name="Text Box 4"/>
          <p:cNvSpPr txBox="1">
            <a:spLocks noChangeArrowheads="1"/>
          </p:cNvSpPr>
          <p:nvPr/>
        </p:nvSpPr>
        <p:spPr bwMode="auto">
          <a:xfrm>
            <a:off x="6342063" y="6461125"/>
            <a:ext cx="2801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>
                <a:latin typeface="Times New Roman" pitchFamily="18" charset="0"/>
              </a:rPr>
              <a:t>Combe, ARD 2007;66:34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tr-TR" sz="2800" b="1">
                <a:solidFill>
                  <a:srgbClr val="3366FF"/>
                </a:solidFill>
              </a:rPr>
              <a:t>Erken Artritli Hastanın Değerlendirilmesi ve Tedavisi: Tavsiyeler (EULAR-ESCISIT) 2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u="sng"/>
              <a:t>Persistan veya erozif artrit riski </a:t>
            </a:r>
            <a:r>
              <a:rPr lang="tr-TR" sz="2400"/>
              <a:t>olan hastalarda sınıflandırma kriterleri karşılanmasa </a:t>
            </a:r>
            <a:r>
              <a:rPr lang="tr-TR" sz="2400" u="sng"/>
              <a:t>dahi temel tedavi (DMARD) mümkün olduğu kadar erken başlanmalıdır</a:t>
            </a:r>
          </a:p>
          <a:p>
            <a:pPr>
              <a:lnSpc>
                <a:spcPct val="90000"/>
              </a:lnSpc>
            </a:pPr>
            <a:r>
              <a:rPr lang="tr-TR" sz="2400"/>
              <a:t>Hastaların hastalık, tedavisi ve sonuçlarıyla ilgili bilgilendirilmesi önemlidir</a:t>
            </a:r>
          </a:p>
          <a:p>
            <a:pPr>
              <a:lnSpc>
                <a:spcPct val="90000"/>
              </a:lnSpc>
            </a:pPr>
            <a:r>
              <a:rPr lang="tr-TR" sz="2400"/>
              <a:t>Semptomatik hastalarda antiinflamatuar ilaçlar </a:t>
            </a:r>
            <a:r>
              <a:rPr lang="tr-TR" sz="2400">
                <a:solidFill>
                  <a:srgbClr val="FF0000"/>
                </a:solidFill>
              </a:rPr>
              <a:t>gis, böbrek ve kardiyovasküler </a:t>
            </a:r>
            <a:r>
              <a:rPr lang="tr-TR" sz="2400"/>
              <a:t>durumun değerlendirilmesinden sonra başlanmalıdır</a:t>
            </a:r>
          </a:p>
          <a:p>
            <a:pPr>
              <a:lnSpc>
                <a:spcPct val="90000"/>
              </a:lnSpc>
            </a:pPr>
            <a:r>
              <a:rPr lang="tr-TR" sz="2400"/>
              <a:t>Sistemik glukokortikoidler ağrı ve şişliği azaltır ve temel tedaviye ek olarak düşünülmelidir (ağırlıklı olarak geçici), lokal inflamasyon semptomlarını azaltmak için intraartiküler glukokortikoid injeksiyonları düşünülmelidir</a:t>
            </a:r>
            <a:r>
              <a:rPr lang="tr-TR" sz="2000"/>
              <a:t> </a:t>
            </a:r>
          </a:p>
        </p:txBody>
      </p:sp>
      <p:sp>
        <p:nvSpPr>
          <p:cNvPr id="370692" name="Text Box 4"/>
          <p:cNvSpPr txBox="1">
            <a:spLocks noChangeArrowheads="1"/>
          </p:cNvSpPr>
          <p:nvPr/>
        </p:nvSpPr>
        <p:spPr bwMode="auto">
          <a:xfrm>
            <a:off x="6342063" y="6461125"/>
            <a:ext cx="2801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>
                <a:latin typeface="Times New Roman" pitchFamily="18" charset="0"/>
              </a:rPr>
              <a:t>Combe, ARD 2007;66:34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>
                <a:solidFill>
                  <a:srgbClr val="3366FF"/>
                </a:solidFill>
              </a:rPr>
              <a:t>Erken Artritli Hastanın Değerlendirilmesi ve Tedavisi: Tavsiyeler (EULAR-ESCISIT) 3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62950" cy="48577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400"/>
              <a:t>Temel tedavi ilaçları arasında </a:t>
            </a:r>
            <a:r>
              <a:rPr lang="tr-TR" sz="2400" u="sng">
                <a:solidFill>
                  <a:srgbClr val="FF0000"/>
                </a:solidFill>
              </a:rPr>
              <a:t>metotreksat</a:t>
            </a:r>
            <a:r>
              <a:rPr lang="tr-TR" sz="2400" u="sng"/>
              <a:t> çapa ilaçtır </a:t>
            </a:r>
            <a:r>
              <a:rPr lang="tr-TR" sz="2400"/>
              <a:t>ve persistan hastalık geliştirme riski olanlarda </a:t>
            </a:r>
            <a:r>
              <a:rPr lang="tr-TR" sz="2400" u="sng"/>
              <a:t>ilk ilaç </a:t>
            </a:r>
            <a:r>
              <a:rPr lang="tr-TR" sz="2400"/>
              <a:t>olarak kullanılmalıdır</a:t>
            </a:r>
          </a:p>
          <a:p>
            <a:pPr>
              <a:lnSpc>
                <a:spcPct val="80000"/>
              </a:lnSpc>
            </a:pPr>
            <a:r>
              <a:rPr lang="tr-TR" sz="2400" u="sng">
                <a:solidFill>
                  <a:srgbClr val="FF0000"/>
                </a:solidFill>
              </a:rPr>
              <a:t>Temel tedavinin (biyolojikler dahil) esas amacı </a:t>
            </a:r>
            <a:r>
              <a:rPr lang="tr-TR" sz="2400" u="sng" smtClean="0">
                <a:solidFill>
                  <a:srgbClr val="FF0000"/>
                </a:solidFill>
              </a:rPr>
              <a:t>remisyondur.</a:t>
            </a:r>
          </a:p>
          <a:p>
            <a:pPr lvl="1">
              <a:lnSpc>
                <a:spcPct val="80000"/>
              </a:lnSpc>
            </a:pPr>
            <a:r>
              <a:rPr lang="tr-TR" sz="2400" smtClean="0"/>
              <a:t>Tedavi </a:t>
            </a:r>
            <a:r>
              <a:rPr lang="tr-TR" sz="2400"/>
              <a:t>stratejisi seçimi için </a:t>
            </a:r>
            <a:r>
              <a:rPr lang="tr-TR" sz="2400">
                <a:solidFill>
                  <a:srgbClr val="0070C0"/>
                </a:solidFill>
              </a:rPr>
              <a:t>hastalık aktivitesi ve istenmeyen etkilerin</a:t>
            </a:r>
            <a:r>
              <a:rPr lang="tr-TR" sz="2400"/>
              <a:t> düzenli olarak izlenmesi gerekir</a:t>
            </a:r>
          </a:p>
          <a:p>
            <a:pPr>
              <a:lnSpc>
                <a:spcPct val="80000"/>
              </a:lnSpc>
            </a:pPr>
            <a:r>
              <a:rPr lang="tr-TR" sz="2400"/>
              <a:t>İlaç dışı girişimler (dinamik egzersizler, hidroterapi vb.) farmakolojik girişimlere eşlik edebilir</a:t>
            </a:r>
          </a:p>
          <a:p>
            <a:pPr>
              <a:lnSpc>
                <a:spcPct val="80000"/>
              </a:lnSpc>
            </a:pPr>
            <a:r>
              <a:rPr lang="tr-TR" sz="2400"/>
              <a:t>Hastalığın izlenmesi şiş ve hassas eklem sayısı, hasta ve hekimin global değerlendirmeleri, ESH ve CRP yi içermelidir. </a:t>
            </a:r>
            <a:r>
              <a:rPr lang="tr-TR" sz="2400" u="sng"/>
              <a:t>Artrit aktivitesi, remisyon elde edilmemişse 1-3 aylık aralarla değerlendirilmelidir. </a:t>
            </a:r>
            <a:endParaRPr lang="tr-TR" sz="2400" u="sng" smtClean="0"/>
          </a:p>
          <a:p>
            <a:pPr lvl="1">
              <a:lnSpc>
                <a:spcPct val="80000"/>
              </a:lnSpc>
            </a:pPr>
            <a:r>
              <a:rPr lang="tr-TR" sz="2400" smtClean="0"/>
              <a:t>İlk </a:t>
            </a:r>
            <a:r>
              <a:rPr lang="tr-TR" sz="2400"/>
              <a:t>yıllarda yapısal hasar el ve ayakların radyografisi ile 6-12 ayda bir değerlendirilmelidir. Fonksiyonel değerlendirme için HAQ kullanılabilir. </a:t>
            </a: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6342063" y="6461125"/>
            <a:ext cx="2801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>
                <a:latin typeface="Times New Roman" pitchFamily="18" charset="0"/>
              </a:rPr>
              <a:t>Combe, ARD 2007;66:34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 smtClean="0">
                <a:solidFill>
                  <a:srgbClr val="3366FF"/>
                </a:solidFill>
              </a:rPr>
              <a:t>2010 ACR/EULAR Romatoid Artrit Sınıflandırma Kriterleri 1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7815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z="2400" smtClean="0"/>
              <a:t>Yeni hastalar</a:t>
            </a:r>
          </a:p>
          <a:p>
            <a:pPr eaLnBrk="1" hangingPunct="1"/>
            <a:r>
              <a:rPr lang="tr-TR" sz="2400" smtClean="0"/>
              <a:t>En az bir eklemde sinovit (şişme)</a:t>
            </a:r>
          </a:p>
          <a:p>
            <a:pPr eaLnBrk="1" hangingPunct="1"/>
            <a:r>
              <a:rPr lang="tr-TR" sz="2400" smtClean="0"/>
              <a:t>Sinovit başka bir nedene bağlı olmamalı (SLE, PsA, gut)</a:t>
            </a:r>
          </a:p>
          <a:p>
            <a:pPr eaLnBrk="1" hangingPunct="1">
              <a:buFontTx/>
              <a:buNone/>
            </a:pPr>
            <a:r>
              <a:rPr lang="tr-TR" sz="2400" smtClean="0"/>
              <a:t>A </a:t>
            </a:r>
            <a:r>
              <a:rPr lang="tr-TR" sz="2400" b="1" u="sng" smtClean="0">
                <a:solidFill>
                  <a:srgbClr val="FF0000"/>
                </a:solidFill>
              </a:rPr>
              <a:t>Eklem tutulumu</a:t>
            </a:r>
          </a:p>
          <a:p>
            <a:pPr eaLnBrk="1" hangingPunct="1">
              <a:buFontTx/>
              <a:buNone/>
            </a:pPr>
            <a:r>
              <a:rPr lang="tr-TR" sz="2400" smtClean="0"/>
              <a:t>1 		büyük eklem				0</a:t>
            </a:r>
          </a:p>
          <a:p>
            <a:pPr eaLnBrk="1" hangingPunct="1">
              <a:buFontTx/>
              <a:buNone/>
            </a:pPr>
            <a:r>
              <a:rPr lang="tr-TR" sz="2400" smtClean="0"/>
              <a:t>2-10 	büyük eklem				1</a:t>
            </a:r>
          </a:p>
          <a:p>
            <a:pPr eaLnBrk="1" hangingPunct="1">
              <a:buFontTx/>
              <a:buNone/>
            </a:pPr>
            <a:r>
              <a:rPr lang="tr-TR" sz="2400" smtClean="0"/>
              <a:t>1-3 	küçük eklem (±büyük eklem)	2</a:t>
            </a:r>
          </a:p>
          <a:p>
            <a:pPr eaLnBrk="1" hangingPunct="1">
              <a:buFontTx/>
              <a:buNone/>
            </a:pPr>
            <a:r>
              <a:rPr lang="tr-TR" sz="2400" smtClean="0"/>
              <a:t>4-10 	küçük eklem				3</a:t>
            </a:r>
          </a:p>
          <a:p>
            <a:pPr eaLnBrk="1" hangingPunct="1">
              <a:buFontTx/>
              <a:buNone/>
            </a:pPr>
            <a:r>
              <a:rPr lang="tr-TR" sz="2400" smtClean="0"/>
              <a:t>&gt;10 	eklem (1 küçük eklem)		5</a:t>
            </a:r>
          </a:p>
          <a:p>
            <a:pPr eaLnBrk="1" hangingPunct="1">
              <a:buFontTx/>
              <a:buNone/>
            </a:pPr>
            <a:r>
              <a:rPr lang="tr-TR" sz="2400" b="1" smtClean="0"/>
              <a:t>Küçük eklem: mkf, pif, 2-5 mtf, 1.p. if, el bileği</a:t>
            </a:r>
          </a:p>
          <a:p>
            <a:pPr eaLnBrk="1" hangingPunct="1">
              <a:buFontTx/>
              <a:buNone/>
            </a:pPr>
            <a:r>
              <a:rPr lang="tr-TR" sz="2400" smtClean="0"/>
              <a:t>-CMC, 1.mtf, dif (OA)</a:t>
            </a:r>
          </a:p>
          <a:p>
            <a:pPr eaLnBrk="1" hangingPunct="1">
              <a:buFontTx/>
              <a:buNone/>
            </a:pPr>
            <a:endParaRPr lang="tr-TR" smtClean="0"/>
          </a:p>
        </p:txBody>
      </p:sp>
      <p:sp>
        <p:nvSpPr>
          <p:cNvPr id="4" name="3 Metin kutusu"/>
          <p:cNvSpPr txBox="1"/>
          <p:nvPr/>
        </p:nvSpPr>
        <p:spPr>
          <a:xfrm>
            <a:off x="7020342" y="6488668"/>
            <a:ext cx="2123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Aletaha D, ARD 2010</a:t>
            </a:r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 smtClean="0">
                <a:solidFill>
                  <a:srgbClr val="3366FF"/>
                </a:solidFill>
              </a:rPr>
              <a:t>2010 ACR/EULAR Romatoid Artrit Sınıflandırma Kriterleri 2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78155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tr-TR" sz="2400" smtClean="0">
                <a:solidFill>
                  <a:srgbClr val="FF0000"/>
                </a:solidFill>
              </a:rPr>
              <a:t>B Seroloji (en az bir test gerekli)</a:t>
            </a:r>
          </a:p>
          <a:p>
            <a:pPr eaLnBrk="1" hangingPunct="1">
              <a:buFontTx/>
              <a:buNone/>
            </a:pPr>
            <a:r>
              <a:rPr lang="tr-TR" sz="2400" smtClean="0"/>
              <a:t>RF (-) ve ACPA (-)				0</a:t>
            </a:r>
          </a:p>
          <a:p>
            <a:pPr eaLnBrk="1" hangingPunct="1">
              <a:buFontTx/>
              <a:buNone/>
            </a:pPr>
            <a:r>
              <a:rPr lang="tr-TR" sz="2400" smtClean="0"/>
              <a:t>RF (+)  veya ACPA (+)				2</a:t>
            </a:r>
          </a:p>
          <a:p>
            <a:pPr eaLnBrk="1" hangingPunct="1">
              <a:buFontTx/>
              <a:buNone/>
            </a:pPr>
            <a:r>
              <a:rPr lang="tr-TR" sz="2400" smtClean="0"/>
              <a:t>RF (++) veya ACPA (++)			3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rgbClr val="FF0000"/>
                </a:solidFill>
              </a:rPr>
              <a:t>C Akut faz reaktanları (en az bir test gerekli)</a:t>
            </a:r>
          </a:p>
          <a:p>
            <a:pPr eaLnBrk="1" hangingPunct="1">
              <a:buFontTx/>
              <a:buNone/>
            </a:pPr>
            <a:r>
              <a:rPr lang="tr-TR" sz="2400" smtClean="0"/>
              <a:t>Normal CRP ve normal ESH			0</a:t>
            </a:r>
          </a:p>
          <a:p>
            <a:pPr eaLnBrk="1" hangingPunct="1">
              <a:buFontTx/>
              <a:buNone/>
            </a:pPr>
            <a:r>
              <a:rPr lang="tr-TR" sz="2400" smtClean="0"/>
              <a:t>Anormal CRP veya anormal ESH		1</a:t>
            </a:r>
          </a:p>
          <a:p>
            <a:pPr eaLnBrk="1" hangingPunct="1">
              <a:buFontTx/>
              <a:buNone/>
            </a:pPr>
            <a:r>
              <a:rPr lang="tr-TR" sz="2400" smtClean="0">
                <a:solidFill>
                  <a:srgbClr val="FF0000"/>
                </a:solidFill>
              </a:rPr>
              <a:t>D Semptomların Süresi</a:t>
            </a:r>
          </a:p>
          <a:p>
            <a:pPr eaLnBrk="1" hangingPunct="1">
              <a:buFontTx/>
              <a:buNone/>
            </a:pPr>
            <a:r>
              <a:rPr lang="tr-TR" sz="2400" smtClean="0"/>
              <a:t>&lt;6 hafta					0</a:t>
            </a:r>
          </a:p>
          <a:p>
            <a:pPr eaLnBrk="1" hangingPunct="1">
              <a:buFontTx/>
              <a:buNone/>
            </a:pPr>
            <a:r>
              <a:rPr lang="tr-TR" sz="2400" smtClean="0"/>
              <a:t>&gt;6 hafta					1</a:t>
            </a:r>
          </a:p>
          <a:p>
            <a:pPr eaLnBrk="1" hangingPunct="1">
              <a:buFontTx/>
              <a:buNone/>
            </a:pPr>
            <a:r>
              <a:rPr lang="tr-TR" sz="2400" b="1" smtClean="0">
                <a:solidFill>
                  <a:srgbClr val="C00000"/>
                </a:solidFill>
              </a:rPr>
              <a:t>SINIFLANDIRMA		6/10</a:t>
            </a:r>
          </a:p>
          <a:p>
            <a:pPr eaLnBrk="1" hangingPunct="1">
              <a:buFontTx/>
              <a:buNone/>
            </a:pPr>
            <a:endParaRPr lang="tr-TR" sz="2400" smtClean="0"/>
          </a:p>
          <a:p>
            <a:pPr eaLnBrk="1" hangingPunct="1">
              <a:buFontTx/>
              <a:buNone/>
            </a:pPr>
            <a:endParaRPr lang="tr-TR" sz="2400" smtClean="0"/>
          </a:p>
        </p:txBody>
      </p:sp>
      <p:sp>
        <p:nvSpPr>
          <p:cNvPr id="4" name="3 Dikdörtgen"/>
          <p:cNvSpPr/>
          <p:nvPr/>
        </p:nvSpPr>
        <p:spPr>
          <a:xfrm>
            <a:off x="7020342" y="6488668"/>
            <a:ext cx="2123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mtClean="0"/>
              <a:t>Aletaha D, ARD 2010</a:t>
            </a:r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tr-TR" sz="3200" b="1">
                <a:solidFill>
                  <a:srgbClr val="3366FF"/>
                </a:solidFill>
                <a:latin typeface="Arial" charset="0"/>
              </a:rPr>
              <a:t>RA: Geleneksel Temel Tedavi</a:t>
            </a:r>
            <a:endParaRPr lang="en-US" sz="3200" b="1">
              <a:solidFill>
                <a:srgbClr val="3366FF"/>
              </a:solidFill>
              <a:latin typeface="Arial" charset="0"/>
            </a:endParaRPr>
          </a:p>
        </p:txBody>
      </p:sp>
      <p:graphicFrame>
        <p:nvGraphicFramePr>
          <p:cNvPr id="26751" name="Group 127"/>
          <p:cNvGraphicFramePr>
            <a:graphicFrameLocks noGrp="1"/>
          </p:cNvGraphicFramePr>
          <p:nvPr>
            <p:ph type="tbl" idx="4294967295"/>
          </p:nvPr>
        </p:nvGraphicFramePr>
        <p:xfrm>
          <a:off x="381000" y="1447800"/>
          <a:ext cx="8763000" cy="4183381"/>
        </p:xfrm>
        <a:graphic>
          <a:graphicData uri="http://schemas.openxmlformats.org/drawingml/2006/table">
            <a:tbl>
              <a:tblPr/>
              <a:tblGrid>
                <a:gridCol w="2125663"/>
                <a:gridCol w="1139825"/>
                <a:gridCol w="1543050"/>
                <a:gridCol w="3954462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DMARD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Etki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Doz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Özellikler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MTX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(po-im-iv-sc)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–2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7.5-20mg/hft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etkili monoterapi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Kİ, KC, akciğer, gis, teratojenik?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HCQ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–6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200mgX2?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Orta etkili, göz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1-3 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20-10mg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Etkili, KC,gis, teratojen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SSZ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1–3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2-3g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Deri, KC, Kİ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Siklosporin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2–4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2.5-4mg/kg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Böbrek, hipertansiyon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Altın (PO)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4–6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3mgX2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Sınırlı etki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Altın (İM)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3–6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50mg/hft (1000mg)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Kİ, proteinüri, deri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Azatioprin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2–3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50-150mg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Kİ, KC, lenfoproliferatif?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4953000" y="6248400"/>
            <a:ext cx="3581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i="1"/>
              <a:t>AC</a:t>
            </a:r>
            <a:r>
              <a:rPr lang="tr-TR" sz="1800" i="1"/>
              <a:t>R Guidelines,</a:t>
            </a:r>
            <a:r>
              <a:rPr lang="en-US" sz="1800" i="1"/>
              <a:t> A</a:t>
            </a:r>
            <a:r>
              <a:rPr lang="tr-TR" sz="1800" i="1"/>
              <a:t>&amp;</a:t>
            </a:r>
            <a:r>
              <a:rPr lang="en-US" sz="1800" i="1"/>
              <a:t> R</a:t>
            </a:r>
            <a:r>
              <a:rPr lang="tr-TR" sz="1800" i="1"/>
              <a:t> </a:t>
            </a:r>
            <a:r>
              <a:rPr lang="en-US" sz="1800" i="1"/>
              <a:t>2002;46:328</a:t>
            </a:r>
          </a:p>
        </p:txBody>
      </p:sp>
      <p:sp>
        <p:nvSpPr>
          <p:cNvPr id="26696" name="Text Box 72"/>
          <p:cNvSpPr txBox="1">
            <a:spLocks noChangeArrowheads="1"/>
          </p:cNvSpPr>
          <p:nvPr/>
        </p:nvSpPr>
        <p:spPr bwMode="auto">
          <a:xfrm>
            <a:off x="5892800" y="4548188"/>
            <a:ext cx="1841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 sz="15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/>
          </a:bodyPr>
          <a:lstStyle/>
          <a:p>
            <a:r>
              <a:rPr lang="tr-TR" sz="3200" b="1">
                <a:solidFill>
                  <a:srgbClr val="3366FF"/>
                </a:solidFill>
                <a:latin typeface="Arial" charset="0"/>
              </a:rPr>
              <a:t>Biyolojik İlaçlar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267200"/>
          </a:xfrm>
        </p:spPr>
        <p:txBody>
          <a:bodyPr/>
          <a:lstStyle/>
          <a:p>
            <a:pPr>
              <a:buClr>
                <a:srgbClr val="3366FF"/>
              </a:buClr>
            </a:pPr>
            <a:r>
              <a:rPr lang="tr-TR" sz="2400" b="1">
                <a:latin typeface="Arial" charset="0"/>
              </a:rPr>
              <a:t>Belirli biyolojik </a:t>
            </a:r>
            <a:r>
              <a:rPr lang="tr-TR" sz="2400" b="1" u="sng">
                <a:latin typeface="Arial" charset="0"/>
              </a:rPr>
              <a:t>hedefi olan </a:t>
            </a:r>
          </a:p>
          <a:p>
            <a:pPr>
              <a:buClr>
                <a:srgbClr val="3366FF"/>
              </a:buClr>
              <a:buFontTx/>
              <a:buNone/>
            </a:pPr>
            <a:r>
              <a:rPr lang="tr-TR" sz="2400" b="1">
                <a:latin typeface="Arial" charset="0"/>
              </a:rPr>
              <a:t>	BİYOLOJİK YANIT DEĞİŞTİRİCİ tedaviler</a:t>
            </a:r>
          </a:p>
          <a:p>
            <a:pPr>
              <a:buClr>
                <a:srgbClr val="3366FF"/>
              </a:buClr>
              <a:buFontTx/>
              <a:buNone/>
            </a:pPr>
            <a:r>
              <a:rPr lang="tr-TR" sz="2400" b="1">
                <a:latin typeface="Arial" charset="0"/>
              </a:rPr>
              <a:t>	</a:t>
            </a:r>
            <a:r>
              <a:rPr lang="tr-TR" sz="2400" b="1">
                <a:solidFill>
                  <a:srgbClr val="FF0000"/>
                </a:solidFill>
                <a:latin typeface="Arial" charset="0"/>
              </a:rPr>
              <a:t>(“Biologic Response Modifiers”-BRM)</a:t>
            </a:r>
          </a:p>
          <a:p>
            <a:pPr>
              <a:buClr>
                <a:srgbClr val="3366FF"/>
              </a:buClr>
            </a:pPr>
            <a:r>
              <a:rPr lang="tr-TR" sz="2400" b="1">
                <a:latin typeface="Arial" charset="0"/>
              </a:rPr>
              <a:t>İmmün-inflamatuar mekanizmada spesifik</a:t>
            </a:r>
          </a:p>
          <a:p>
            <a:pPr>
              <a:buClr>
                <a:srgbClr val="3366FF"/>
              </a:buClr>
              <a:buFontTx/>
              <a:buNone/>
            </a:pPr>
            <a:r>
              <a:rPr lang="tr-TR" sz="2400" b="1">
                <a:latin typeface="Arial" charset="0"/>
              </a:rPr>
              <a:t>	hedefleri olan rekombinan moleküller </a:t>
            </a:r>
          </a:p>
          <a:p>
            <a:pPr>
              <a:buClr>
                <a:srgbClr val="3366FF"/>
              </a:buClr>
            </a:pPr>
            <a:r>
              <a:rPr lang="tr-TR" sz="2400" b="1">
                <a:latin typeface="Arial" charset="0"/>
              </a:rPr>
              <a:t>Hedeflenen molekül (mekanizma) söz konusu hastalık patogenezinde kilit rol oynamaktadır</a:t>
            </a:r>
          </a:p>
          <a:p>
            <a:pPr>
              <a:buClr>
                <a:schemeClr val="tx1"/>
              </a:buClr>
              <a:buFontTx/>
              <a:buNone/>
            </a:pPr>
            <a:endParaRPr lang="tr-TR" sz="2800" b="1">
              <a:latin typeface="Arial" charset="0"/>
            </a:endParaRPr>
          </a:p>
          <a:p>
            <a:pPr>
              <a:buClr>
                <a:schemeClr val="tx1"/>
              </a:buClr>
            </a:pPr>
            <a:endParaRPr lang="tr-TR" sz="2400" b="1">
              <a:latin typeface="Arial" charset="0"/>
            </a:endParaRPr>
          </a:p>
          <a:p>
            <a:pPr>
              <a:buFontTx/>
              <a:buNone/>
            </a:pPr>
            <a:endParaRPr lang="tr-TR" sz="240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1000" y="3048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3366FF"/>
                </a:solidFill>
                <a:latin typeface="Calibri" pitchFamily="34" charset="0"/>
                <a:cs typeface="Calibri" pitchFamily="34" charset="0"/>
              </a:rPr>
              <a:t>TNF</a:t>
            </a:r>
            <a:r>
              <a:rPr lang="tr-TR" sz="3200" b="1">
                <a:solidFill>
                  <a:srgbClr val="3366FF"/>
                </a:solidFill>
                <a:latin typeface="Calibri" pitchFamily="34" charset="0"/>
                <a:cs typeface="Calibri" pitchFamily="34" charset="0"/>
              </a:rPr>
              <a:t> Blokajı: Karşılaştırma</a:t>
            </a:r>
            <a:endParaRPr lang="en-US" sz="3200" b="1">
              <a:solidFill>
                <a:srgbClr val="3366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029200"/>
          </a:xfrm>
        </p:spPr>
        <p:txBody>
          <a:bodyPr/>
          <a:lstStyle/>
          <a:p>
            <a:pPr>
              <a:buFontTx/>
              <a:buNone/>
            </a:pPr>
            <a:r>
              <a:rPr lang="tr-TR" sz="2000" b="1"/>
              <a:t>				</a:t>
            </a:r>
            <a:r>
              <a:rPr lang="tr-TR" sz="1800" b="1" u="sng">
                <a:solidFill>
                  <a:srgbClr val="FF0000"/>
                </a:solidFill>
              </a:rPr>
              <a:t>İnfliksimab 	Etanersept	Adalimumab</a:t>
            </a:r>
          </a:p>
          <a:p>
            <a:pPr>
              <a:buFontTx/>
              <a:buNone/>
            </a:pPr>
            <a:r>
              <a:rPr lang="tr-TR" sz="1800" b="1"/>
              <a:t>Yapı			Şimerik</a:t>
            </a:r>
            <a:r>
              <a:rPr lang="en-US" sz="1800" b="1"/>
              <a:t> Mab</a:t>
            </a:r>
            <a:r>
              <a:rPr lang="tr-TR" sz="1800" b="1"/>
              <a:t> 	İnsan (p75) 	İnsan</a:t>
            </a:r>
            <a:r>
              <a:rPr lang="en-US" sz="1800" b="1"/>
              <a:t>  MAb</a:t>
            </a:r>
            <a:br>
              <a:rPr lang="en-US" sz="1800" b="1"/>
            </a:br>
            <a:r>
              <a:rPr lang="tr-TR" sz="1800" b="1"/>
              <a:t>			</a:t>
            </a:r>
            <a:r>
              <a:rPr lang="en-US" sz="1800" b="1"/>
              <a:t>(</a:t>
            </a:r>
            <a:r>
              <a:rPr lang="tr-TR" sz="1800" b="1"/>
              <a:t>fare</a:t>
            </a:r>
            <a:r>
              <a:rPr lang="en-US" sz="1800" b="1"/>
              <a:t>/</a:t>
            </a:r>
            <a:r>
              <a:rPr lang="tr-TR" sz="1800" b="1"/>
              <a:t>insa</a:t>
            </a:r>
            <a:r>
              <a:rPr lang="en-US" sz="1800" b="1"/>
              <a:t>n)</a:t>
            </a:r>
            <a:r>
              <a:rPr lang="tr-TR" sz="1800" b="1"/>
              <a:t>	sTNFR:Fc IgG1</a:t>
            </a:r>
          </a:p>
          <a:p>
            <a:pPr>
              <a:buFontTx/>
              <a:buNone/>
            </a:pPr>
            <a:r>
              <a:rPr lang="tr-TR" sz="1800" b="1"/>
              <a:t>Hedef			</a:t>
            </a:r>
            <a:r>
              <a:rPr lang="tr-TR" sz="1800"/>
              <a:t>TNF</a:t>
            </a:r>
            <a:r>
              <a:rPr lang="tr-TR" sz="1800">
                <a:sym typeface="Symbol" pitchFamily="18" charset="2"/>
              </a:rPr>
              <a:t></a:t>
            </a:r>
            <a:r>
              <a:rPr lang="tr-TR" sz="1800"/>
              <a:t>	 	TNF</a:t>
            </a:r>
            <a:r>
              <a:rPr lang="tr-TR" sz="1800">
                <a:sym typeface="Symbol" pitchFamily="18" charset="2"/>
              </a:rPr>
              <a:t> 		</a:t>
            </a:r>
            <a:r>
              <a:rPr lang="tr-TR" sz="1800"/>
              <a:t>TNF</a:t>
            </a:r>
            <a:r>
              <a:rPr lang="tr-TR" sz="1800">
                <a:sym typeface="Symbol" pitchFamily="18" charset="2"/>
              </a:rPr>
              <a:t></a:t>
            </a:r>
          </a:p>
          <a:p>
            <a:pPr>
              <a:buFontTx/>
              <a:buNone/>
            </a:pPr>
            <a:r>
              <a:rPr lang="tr-TR" sz="1800">
                <a:sym typeface="Symbol" pitchFamily="18" charset="2"/>
              </a:rPr>
              <a:t>						TNF (LT- )</a:t>
            </a:r>
            <a:endParaRPr lang="tr-TR" sz="1800"/>
          </a:p>
          <a:p>
            <a:pPr>
              <a:buFontTx/>
              <a:buNone/>
            </a:pPr>
            <a:r>
              <a:rPr lang="tr-TR" sz="1800" b="1"/>
              <a:t>Uygulama		3-10 mg/kg 	</a:t>
            </a:r>
            <a:r>
              <a:rPr lang="tr-TR" sz="1800" b="1" smtClean="0"/>
              <a:t>25/50 mg </a:t>
            </a:r>
            <a:r>
              <a:rPr lang="tr-TR" sz="1800" b="1"/>
              <a:t>	</a:t>
            </a:r>
            <a:r>
              <a:rPr lang="tr-TR" sz="1800" b="1" smtClean="0"/>
              <a:t>40mg </a:t>
            </a:r>
            <a:r>
              <a:rPr lang="tr-TR" sz="1800" b="1"/>
              <a:t>				</a:t>
            </a:r>
            <a:r>
              <a:rPr lang="tr-TR" sz="1800" b="1" smtClean="0"/>
              <a:t>	İV </a:t>
            </a:r>
            <a:r>
              <a:rPr lang="tr-TR" sz="1800" b="1"/>
              <a:t>4-8 hafta 	SC/haftada </a:t>
            </a:r>
            <a:r>
              <a:rPr lang="tr-TR" sz="1800" b="1" smtClean="0"/>
              <a:t>1-2 </a:t>
            </a:r>
            <a:r>
              <a:rPr lang="tr-TR" sz="1800" b="1"/>
              <a:t>	SC/1-2 hft</a:t>
            </a:r>
          </a:p>
          <a:p>
            <a:pPr>
              <a:buFontTx/>
              <a:buNone/>
            </a:pPr>
            <a:r>
              <a:rPr lang="tr-TR" sz="1800" b="1"/>
              <a:t>Yarılanma (gün)	 	</a:t>
            </a:r>
            <a:r>
              <a:rPr lang="tr-TR" sz="1800"/>
              <a:t>9.5-10.5 		3-4.2		10-20</a:t>
            </a:r>
          </a:p>
          <a:p>
            <a:pPr>
              <a:buFontTx/>
              <a:buNone/>
            </a:pPr>
            <a:r>
              <a:rPr lang="tr-TR" sz="1800" b="1"/>
              <a:t>Kompleman</a:t>
            </a:r>
          </a:p>
          <a:p>
            <a:pPr>
              <a:buFontTx/>
              <a:buNone/>
            </a:pPr>
            <a:r>
              <a:rPr lang="tr-TR" sz="1800" b="1"/>
              <a:t>Fiksasyonu </a:t>
            </a:r>
            <a:r>
              <a:rPr lang="tr-TR" sz="1800"/>
              <a:t>(</a:t>
            </a:r>
            <a:r>
              <a:rPr lang="tr-TR" sz="1800" i="1"/>
              <a:t>in-vitro</a:t>
            </a:r>
            <a:r>
              <a:rPr lang="tr-TR" sz="1800"/>
              <a:t>)</a:t>
            </a:r>
            <a:r>
              <a:rPr lang="tr-TR" sz="1800" b="1"/>
              <a:t>	Var 		Yok		Var</a:t>
            </a:r>
          </a:p>
          <a:p>
            <a:pPr>
              <a:buFontTx/>
              <a:buNone/>
            </a:pPr>
            <a:r>
              <a:rPr lang="tr-TR" sz="1800" b="1"/>
              <a:t>TNF-eksp.</a:t>
            </a:r>
          </a:p>
          <a:p>
            <a:pPr>
              <a:buFontTx/>
              <a:buNone/>
            </a:pPr>
            <a:r>
              <a:rPr lang="tr-TR" sz="1800" b="1"/>
              <a:t>Hücre lizisi </a:t>
            </a:r>
            <a:r>
              <a:rPr lang="tr-TR" sz="1800"/>
              <a:t>(</a:t>
            </a:r>
            <a:r>
              <a:rPr lang="tr-TR" sz="1800" i="1"/>
              <a:t>in vitro</a:t>
            </a:r>
            <a:r>
              <a:rPr lang="tr-TR" sz="1800"/>
              <a:t>)</a:t>
            </a:r>
            <a:r>
              <a:rPr lang="tr-TR" sz="1800" b="1"/>
              <a:t>	</a:t>
            </a:r>
            <a:r>
              <a:rPr lang="tr-TR" sz="1800"/>
              <a:t>Var 		Yok		Var</a:t>
            </a:r>
          </a:p>
          <a:p>
            <a:pPr>
              <a:buFontTx/>
              <a:buNone/>
            </a:pPr>
            <a:r>
              <a:rPr lang="tr-TR" sz="1800" b="1"/>
              <a:t>Antikor gelişimi	 	%10 		&lt;%5		%1-12</a:t>
            </a:r>
            <a:endParaRPr lang="en-US" sz="1800" b="1"/>
          </a:p>
          <a:p>
            <a:pPr>
              <a:buFontTx/>
              <a:buNone/>
            </a:pPr>
            <a:r>
              <a:rPr lang="tr-TR" sz="1800" b="1"/>
              <a:t>						 (nötr-) 		(%5 nötralizan)</a:t>
            </a:r>
          </a:p>
          <a:p>
            <a:pPr>
              <a:buFontTx/>
              <a:buNone/>
            </a:pPr>
            <a:r>
              <a:rPr lang="tr-TR" sz="1800" b="1"/>
              <a:t>+ MTX			</a:t>
            </a:r>
            <a:r>
              <a:rPr lang="tr-TR" sz="1800"/>
              <a:t>Gerekli 		Olabilir		Olabilir	</a:t>
            </a:r>
            <a:r>
              <a:rPr lang="tr-TR" sz="1800" b="1">
                <a:solidFill>
                  <a:schemeClr val="accent1"/>
                </a:solidFill>
              </a:rPr>
              <a:t>			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>
                <a:solidFill>
                  <a:srgbClr val="3366FF"/>
                </a:solidFill>
                <a:latin typeface="Calibri" pitchFamily="34" charset="0"/>
                <a:cs typeface="Calibri" pitchFamily="34" charset="0"/>
              </a:rPr>
              <a:t>TNF-Blokerleri ile Güvenlik Sorunları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340768"/>
            <a:ext cx="7128792" cy="453628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b="1">
                <a:latin typeface="Calibri" pitchFamily="34" charset="0"/>
                <a:cs typeface="Calibri" pitchFamily="34" charset="0"/>
              </a:rPr>
              <a:t>İnfeksiyonlar</a:t>
            </a:r>
          </a:p>
          <a:p>
            <a:pPr lvl="1">
              <a:lnSpc>
                <a:spcPct val="80000"/>
              </a:lnSpc>
            </a:pPr>
            <a:r>
              <a:rPr lang="tr-TR" sz="2000">
                <a:latin typeface="Calibri" pitchFamily="34" charset="0"/>
                <a:cs typeface="Calibri" pitchFamily="34" charset="0"/>
              </a:rPr>
              <a:t>TB (reaktivasyon)</a:t>
            </a:r>
          </a:p>
          <a:p>
            <a:pPr lvl="1">
              <a:lnSpc>
                <a:spcPct val="80000"/>
              </a:lnSpc>
            </a:pPr>
            <a:r>
              <a:rPr lang="tr-TR" sz="2000">
                <a:latin typeface="Calibri" pitchFamily="34" charset="0"/>
                <a:cs typeface="Calibri" pitchFamily="34" charset="0"/>
              </a:rPr>
              <a:t>Fırsatçı-granülomatöz (listerioz, histoplazmoz vb.)</a:t>
            </a:r>
          </a:p>
          <a:p>
            <a:pPr lvl="1">
              <a:lnSpc>
                <a:spcPct val="80000"/>
              </a:lnSpc>
            </a:pPr>
            <a:r>
              <a:rPr lang="tr-TR" sz="2000">
                <a:latin typeface="Calibri" pitchFamily="34" charset="0"/>
                <a:cs typeface="Calibri" pitchFamily="34" charset="0"/>
              </a:rPr>
              <a:t>Bakteri </a:t>
            </a:r>
          </a:p>
          <a:p>
            <a:pPr>
              <a:lnSpc>
                <a:spcPct val="80000"/>
              </a:lnSpc>
            </a:pPr>
            <a:r>
              <a:rPr lang="tr-TR" sz="2400" b="1">
                <a:latin typeface="Calibri" pitchFamily="34" charset="0"/>
                <a:cs typeface="Calibri" pitchFamily="34" charset="0"/>
              </a:rPr>
              <a:t>İnjeksiyon bölgesi/infüzyon reaksiyonları</a:t>
            </a:r>
          </a:p>
          <a:p>
            <a:pPr>
              <a:lnSpc>
                <a:spcPct val="80000"/>
              </a:lnSpc>
            </a:pPr>
            <a:r>
              <a:rPr lang="tr-TR" sz="2400" b="1">
                <a:latin typeface="Calibri" pitchFamily="34" charset="0"/>
                <a:cs typeface="Calibri" pitchFamily="34" charset="0"/>
              </a:rPr>
              <a:t>Malignite</a:t>
            </a:r>
          </a:p>
          <a:p>
            <a:pPr lvl="1">
              <a:lnSpc>
                <a:spcPct val="80000"/>
              </a:lnSpc>
            </a:pPr>
            <a:r>
              <a:rPr lang="tr-TR" sz="2000">
                <a:latin typeface="Calibri" pitchFamily="34" charset="0"/>
                <a:cs typeface="Calibri" pitchFamily="34" charset="0"/>
              </a:rPr>
              <a:t>Lenfoma (2-5 kat)</a:t>
            </a:r>
          </a:p>
          <a:p>
            <a:pPr lvl="1">
              <a:lnSpc>
                <a:spcPct val="80000"/>
              </a:lnSpc>
            </a:pPr>
            <a:r>
              <a:rPr lang="tr-TR" sz="2000">
                <a:latin typeface="Calibri" pitchFamily="34" charset="0"/>
                <a:cs typeface="Calibri" pitchFamily="34" charset="0"/>
              </a:rPr>
              <a:t>Akciğer kanseri ? (KOAH, sigara)</a:t>
            </a:r>
          </a:p>
          <a:p>
            <a:pPr lvl="1">
              <a:lnSpc>
                <a:spcPct val="80000"/>
              </a:lnSpc>
            </a:pPr>
            <a:r>
              <a:rPr lang="tr-TR" sz="2000">
                <a:latin typeface="Calibri" pitchFamily="34" charset="0"/>
                <a:cs typeface="Calibri" pitchFamily="34" charset="0"/>
              </a:rPr>
              <a:t>Solid tm (WG: ETA + siklofosfamid</a:t>
            </a:r>
            <a:r>
              <a:rPr lang="tr-TR" sz="200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tr-TR" sz="2000" smtClean="0">
                <a:latin typeface="Calibri" pitchFamily="34" charset="0"/>
                <a:cs typeface="Calibri" pitchFamily="34" charset="0"/>
              </a:rPr>
              <a:t>Melanom</a:t>
            </a:r>
            <a:endParaRPr lang="tr-TR" sz="200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tr-TR" sz="2000">
                <a:latin typeface="Calibri" pitchFamily="34" charset="0"/>
                <a:cs typeface="Calibri" pitchFamily="34" charset="0"/>
              </a:rPr>
              <a:t>Pansitopeni, aplastik anemi (nadir)</a:t>
            </a:r>
          </a:p>
          <a:p>
            <a:pPr>
              <a:lnSpc>
                <a:spcPct val="80000"/>
              </a:lnSpc>
            </a:pPr>
            <a:r>
              <a:rPr lang="tr-TR" sz="2000">
                <a:latin typeface="Calibri" pitchFamily="34" charset="0"/>
                <a:cs typeface="Calibri" pitchFamily="34" charset="0"/>
              </a:rPr>
              <a:t>Konjestif kalp yetersizliğinde kötüleşme (10 mg/kg INF)</a:t>
            </a:r>
          </a:p>
          <a:p>
            <a:pPr>
              <a:lnSpc>
                <a:spcPct val="80000"/>
              </a:lnSpc>
            </a:pPr>
            <a:r>
              <a:rPr lang="tr-TR" sz="2000">
                <a:latin typeface="Calibri" pitchFamily="34" charset="0"/>
                <a:cs typeface="Calibri" pitchFamily="34" charset="0"/>
              </a:rPr>
              <a:t>Otoimmünite (lupus)</a:t>
            </a:r>
          </a:p>
          <a:p>
            <a:pPr>
              <a:lnSpc>
                <a:spcPct val="80000"/>
              </a:lnSpc>
            </a:pPr>
            <a:r>
              <a:rPr lang="tr-TR" sz="2000">
                <a:latin typeface="Calibri" pitchFamily="34" charset="0"/>
                <a:cs typeface="Calibri" pitchFamily="34" charset="0"/>
              </a:rPr>
              <a:t>Demyelinizan hastalık, optik nörit, transvers miyelit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tr-TR" sz="2400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3308350" y="6491288"/>
            <a:ext cx="583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i="1"/>
              <a:t>Updated CONSENSUS STATEMENT, Furst, ARD 2006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tr-TR" sz="3200" b="1">
                <a:solidFill>
                  <a:srgbClr val="1F497D"/>
                </a:solidFill>
              </a:rPr>
              <a:t>İnflamatuar Poliartrit: Ayırıcı Tanı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2962" y="908720"/>
            <a:ext cx="8301038" cy="56165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000" b="1"/>
              <a:t>Romatoid artrit (RF +, RF -)</a:t>
            </a:r>
          </a:p>
          <a:p>
            <a:pPr>
              <a:lnSpc>
                <a:spcPct val="80000"/>
              </a:lnSpc>
            </a:pPr>
            <a:r>
              <a:rPr lang="tr-TR" sz="2000" b="1" smtClean="0"/>
              <a:t>Diffüz Bağ Dokusu Hastalıkları</a:t>
            </a:r>
            <a:endParaRPr lang="tr-TR" sz="2000" b="1"/>
          </a:p>
          <a:p>
            <a:pPr lvl="1">
              <a:lnSpc>
                <a:spcPct val="80000"/>
              </a:lnSpc>
            </a:pPr>
            <a:r>
              <a:rPr lang="tr-TR" sz="2000" b="1" smtClean="0"/>
              <a:t>SLE, Skleroderma </a:t>
            </a:r>
            <a:r>
              <a:rPr lang="tr-TR" sz="2000" b="1"/>
              <a:t>(sistemik </a:t>
            </a:r>
            <a:r>
              <a:rPr lang="tr-TR" sz="2000" b="1" smtClean="0"/>
              <a:t>skleroz), Polimiyozit </a:t>
            </a:r>
            <a:r>
              <a:rPr lang="tr-TR" sz="2000" b="1"/>
              <a:t>(dermatomiyozit)</a:t>
            </a:r>
          </a:p>
          <a:p>
            <a:pPr lvl="1">
              <a:lnSpc>
                <a:spcPct val="80000"/>
              </a:lnSpc>
            </a:pPr>
            <a:r>
              <a:rPr lang="tr-TR" sz="2000" b="1"/>
              <a:t>MCTD (mikst bağ dokusu hastalığı)</a:t>
            </a:r>
          </a:p>
          <a:p>
            <a:pPr lvl="1">
              <a:lnSpc>
                <a:spcPct val="80000"/>
              </a:lnSpc>
            </a:pPr>
            <a:r>
              <a:rPr lang="tr-TR" sz="2000" b="1"/>
              <a:t>PAN, WG</a:t>
            </a:r>
          </a:p>
          <a:p>
            <a:pPr>
              <a:lnSpc>
                <a:spcPct val="80000"/>
              </a:lnSpc>
            </a:pPr>
            <a:r>
              <a:rPr lang="tr-TR" sz="2000"/>
              <a:t>Romatizmal ateş</a:t>
            </a:r>
          </a:p>
          <a:p>
            <a:pPr>
              <a:lnSpc>
                <a:spcPct val="80000"/>
              </a:lnSpc>
            </a:pPr>
            <a:r>
              <a:rPr lang="tr-TR" sz="2000"/>
              <a:t>Juvenil RA</a:t>
            </a:r>
          </a:p>
          <a:p>
            <a:pPr>
              <a:lnSpc>
                <a:spcPct val="80000"/>
              </a:lnSpc>
            </a:pPr>
            <a:r>
              <a:rPr lang="tr-TR" sz="2000"/>
              <a:t>Seronegatif spondilartritler (AS, üls. kolit, Crohn, Whipple, Çölyak)</a:t>
            </a:r>
          </a:p>
          <a:p>
            <a:pPr>
              <a:lnSpc>
                <a:spcPct val="80000"/>
              </a:lnSpc>
            </a:pPr>
            <a:r>
              <a:rPr lang="tr-TR" sz="2000"/>
              <a:t>Psoriatik artrit </a:t>
            </a:r>
          </a:p>
          <a:p>
            <a:pPr>
              <a:lnSpc>
                <a:spcPct val="80000"/>
              </a:lnSpc>
            </a:pPr>
            <a:r>
              <a:rPr lang="tr-TR" sz="2000"/>
              <a:t>Reaktif artrit (Reiter)</a:t>
            </a:r>
          </a:p>
          <a:p>
            <a:pPr>
              <a:lnSpc>
                <a:spcPct val="80000"/>
              </a:lnSpc>
            </a:pPr>
            <a:r>
              <a:rPr lang="tr-TR" sz="2000"/>
              <a:t>Gonokoksik artrit</a:t>
            </a:r>
          </a:p>
          <a:p>
            <a:pPr>
              <a:lnSpc>
                <a:spcPct val="80000"/>
              </a:lnSpc>
            </a:pPr>
            <a:r>
              <a:rPr lang="tr-TR" sz="2000">
                <a:solidFill>
                  <a:srgbClr val="FF0000"/>
                </a:solidFill>
              </a:rPr>
              <a:t>PMR</a:t>
            </a:r>
          </a:p>
          <a:p>
            <a:pPr>
              <a:lnSpc>
                <a:spcPct val="80000"/>
              </a:lnSpc>
            </a:pPr>
            <a:r>
              <a:rPr lang="tr-TR" sz="2000"/>
              <a:t>RS3PE</a:t>
            </a:r>
          </a:p>
          <a:p>
            <a:pPr>
              <a:lnSpc>
                <a:spcPct val="80000"/>
              </a:lnSpc>
            </a:pPr>
            <a:r>
              <a:rPr lang="tr-TR" sz="2000">
                <a:solidFill>
                  <a:srgbClr val="FF0000"/>
                </a:solidFill>
              </a:rPr>
              <a:t>Erişkin Still hastalığı</a:t>
            </a:r>
          </a:p>
          <a:p>
            <a:pPr>
              <a:lnSpc>
                <a:spcPct val="80000"/>
              </a:lnSpc>
            </a:pPr>
            <a:r>
              <a:rPr lang="tr-TR" sz="2000"/>
              <a:t>Kristal artritler (Gut, yalancı gut, Milwukee omuz-BCP)</a:t>
            </a:r>
          </a:p>
          <a:p>
            <a:pPr>
              <a:lnSpc>
                <a:spcPct val="80000"/>
              </a:lnSpc>
            </a:pPr>
            <a:r>
              <a:rPr lang="tr-TR" sz="2000">
                <a:solidFill>
                  <a:srgbClr val="FF0000"/>
                </a:solidFill>
              </a:rPr>
              <a:t>BH, FMF</a:t>
            </a:r>
          </a:p>
          <a:p>
            <a:pPr>
              <a:lnSpc>
                <a:spcPct val="80000"/>
              </a:lnSpc>
            </a:pPr>
            <a:r>
              <a:rPr lang="tr-TR" sz="2000"/>
              <a:t>Diğer (amiloid artropati,TB, SBE, viral, spiroket, sarkoidoz, OA-erozif)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392113" y="263525"/>
            <a:ext cx="83375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i="1">
                <a:solidFill>
                  <a:schemeClr val="tx2"/>
                </a:solidFill>
                <a:latin typeface="Arial" charset="0"/>
              </a:rPr>
              <a:t>TB</a:t>
            </a:r>
            <a:r>
              <a:rPr lang="tr-TR" b="1" i="1">
                <a:solidFill>
                  <a:schemeClr val="tx2"/>
                </a:solidFill>
                <a:latin typeface="Arial" charset="0"/>
              </a:rPr>
              <a:t>’ye Yaklaşım Algoritması</a:t>
            </a:r>
            <a:r>
              <a:rPr lang="en-US" b="1" i="1">
                <a:solidFill>
                  <a:schemeClr val="tx2"/>
                </a:solidFill>
                <a:latin typeface="Arial" charset="0"/>
              </a:rPr>
              <a:t> </a:t>
            </a:r>
            <a:br>
              <a:rPr lang="en-US" b="1" i="1">
                <a:solidFill>
                  <a:schemeClr val="tx2"/>
                </a:solidFill>
                <a:latin typeface="Arial" charset="0"/>
              </a:rPr>
            </a:br>
            <a:r>
              <a:rPr lang="tr-TR" altLang="en-US" b="1" i="1">
                <a:solidFill>
                  <a:schemeClr val="tx2"/>
                </a:solidFill>
                <a:latin typeface="Arial" charset="0"/>
              </a:rPr>
              <a:t> </a:t>
            </a:r>
            <a:endParaRPr lang="en-US" b="1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2322513" y="1417638"/>
            <a:ext cx="4498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tr-TR" sz="2000" b="1">
                <a:latin typeface="Arial" charset="0"/>
              </a:rPr>
              <a:t>TNF Antagonisti  başlanması kararı </a:t>
            </a:r>
            <a:endParaRPr lang="en-US" sz="2000" b="1">
              <a:latin typeface="Arial" charset="0"/>
            </a:endParaRP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5867400" y="4038600"/>
            <a:ext cx="276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PPD </a:t>
            </a:r>
            <a:r>
              <a:rPr lang="tr-TR" sz="2000" b="1">
                <a:latin typeface="Arial" charset="0"/>
              </a:rPr>
              <a:t>(+) +</a:t>
            </a:r>
            <a:r>
              <a:rPr lang="en-US" sz="2000" b="1">
                <a:latin typeface="Arial" charset="0"/>
              </a:rPr>
              <a:t> a</a:t>
            </a:r>
            <a:r>
              <a:rPr lang="tr-TR" sz="2000" b="1">
                <a:latin typeface="Arial" charset="0"/>
              </a:rPr>
              <a:t>ktif</a:t>
            </a:r>
            <a:r>
              <a:rPr lang="en-US" sz="2000" b="1">
                <a:latin typeface="Arial" charset="0"/>
              </a:rPr>
              <a:t> TB</a:t>
            </a:r>
            <a:r>
              <a:rPr lang="tr-TR" sz="2000" b="1">
                <a:latin typeface="Arial" charset="0"/>
              </a:rPr>
              <a:t> (+)</a:t>
            </a:r>
            <a:endParaRPr lang="en-US" sz="2000" b="1">
              <a:latin typeface="Arial" charset="0"/>
            </a:endParaRPr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3325813" y="4965700"/>
            <a:ext cx="2501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r-TR" sz="2000" b="1">
                <a:latin typeface="Arial" charset="0"/>
              </a:rPr>
              <a:t>L</a:t>
            </a:r>
            <a:r>
              <a:rPr lang="en-US" sz="2000" b="1">
                <a:latin typeface="Arial" charset="0"/>
              </a:rPr>
              <a:t>atent TB </a:t>
            </a:r>
            <a:r>
              <a:rPr lang="tr-TR" sz="2000" b="1">
                <a:latin typeface="Arial" charset="0"/>
              </a:rPr>
              <a:t>tedavisi</a:t>
            </a:r>
            <a:endParaRPr lang="en-US" sz="2000" b="1">
              <a:latin typeface="Arial" charset="0"/>
            </a:endParaRPr>
          </a:p>
        </p:txBody>
      </p:sp>
      <p:sp>
        <p:nvSpPr>
          <p:cNvPr id="241670" name="Line 6"/>
          <p:cNvSpPr>
            <a:spLocks noChangeShapeType="1"/>
          </p:cNvSpPr>
          <p:nvPr/>
        </p:nvSpPr>
        <p:spPr bwMode="auto">
          <a:xfrm flipH="1">
            <a:off x="4575175" y="4565650"/>
            <a:ext cx="1588" cy="388938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1671" name="Text Box 7"/>
          <p:cNvSpPr txBox="1">
            <a:spLocks noChangeArrowheads="1"/>
          </p:cNvSpPr>
          <p:nvPr/>
        </p:nvSpPr>
        <p:spPr bwMode="auto">
          <a:xfrm>
            <a:off x="6234113" y="4965700"/>
            <a:ext cx="2501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r-TR" sz="2000" b="1">
                <a:latin typeface="Arial" charset="0"/>
              </a:rPr>
              <a:t>Aktif</a:t>
            </a:r>
            <a:r>
              <a:rPr lang="en-US" sz="2000" b="1">
                <a:latin typeface="Arial" charset="0"/>
              </a:rPr>
              <a:t> TB </a:t>
            </a:r>
            <a:r>
              <a:rPr lang="tr-TR" sz="2000" b="1">
                <a:latin typeface="Arial" charset="0"/>
              </a:rPr>
              <a:t>tedavisi</a:t>
            </a:r>
            <a:endParaRPr lang="en-US" sz="2000" b="1">
              <a:latin typeface="Arial" charset="0"/>
            </a:endParaRPr>
          </a:p>
        </p:txBody>
      </p:sp>
      <p:sp>
        <p:nvSpPr>
          <p:cNvPr id="241672" name="Line 8"/>
          <p:cNvSpPr>
            <a:spLocks noChangeShapeType="1"/>
          </p:cNvSpPr>
          <p:nvPr/>
        </p:nvSpPr>
        <p:spPr bwMode="auto">
          <a:xfrm flipH="1">
            <a:off x="7467600" y="4495800"/>
            <a:ext cx="1588" cy="287338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1673" name="Text Box 9"/>
          <p:cNvSpPr txBox="1">
            <a:spLocks noChangeArrowheads="1"/>
          </p:cNvSpPr>
          <p:nvPr/>
        </p:nvSpPr>
        <p:spPr bwMode="auto">
          <a:xfrm>
            <a:off x="6324600" y="5791200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r-TR" sz="2000" b="1">
                <a:latin typeface="Arial" charset="0"/>
              </a:rPr>
              <a:t>Anti-TNF Tedavi ?</a:t>
            </a:r>
            <a:endParaRPr lang="en-US" sz="2000" b="1">
              <a:latin typeface="Arial" charset="0"/>
            </a:endParaRPr>
          </a:p>
        </p:txBody>
      </p:sp>
      <p:sp>
        <p:nvSpPr>
          <p:cNvPr id="241674" name="Line 10"/>
          <p:cNvSpPr>
            <a:spLocks noChangeShapeType="1"/>
          </p:cNvSpPr>
          <p:nvPr/>
        </p:nvSpPr>
        <p:spPr bwMode="auto">
          <a:xfrm flipH="1">
            <a:off x="7485063" y="5505450"/>
            <a:ext cx="1587" cy="236538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1675" name="Text Box 11"/>
          <p:cNvSpPr txBox="1">
            <a:spLocks noChangeArrowheads="1"/>
          </p:cNvSpPr>
          <p:nvPr/>
        </p:nvSpPr>
        <p:spPr bwMode="auto">
          <a:xfrm>
            <a:off x="3581400" y="5791200"/>
            <a:ext cx="203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tr-TR" sz="2000" b="1">
                <a:latin typeface="Arial" charset="0"/>
              </a:rPr>
              <a:t>Tedavi başlanır</a:t>
            </a:r>
          </a:p>
          <a:p>
            <a:pPr algn="ctr" eaLnBrk="0" hangingPunct="0"/>
            <a:r>
              <a:rPr lang="tr-TR" sz="2000" b="1">
                <a:latin typeface="Arial" charset="0"/>
              </a:rPr>
              <a:t>(3 hf sonra) </a:t>
            </a:r>
            <a:endParaRPr lang="en-US" sz="2000" b="1">
              <a:latin typeface="Arial" charset="0"/>
            </a:endParaRPr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 flipH="1">
            <a:off x="4575175" y="5473700"/>
            <a:ext cx="1588" cy="293688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1677" name="Text Box 13"/>
          <p:cNvSpPr txBox="1">
            <a:spLocks noChangeArrowheads="1"/>
          </p:cNvSpPr>
          <p:nvPr/>
        </p:nvSpPr>
        <p:spPr bwMode="auto">
          <a:xfrm>
            <a:off x="2227263" y="1995488"/>
            <a:ext cx="4679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tr-TR" sz="2000" b="1">
                <a:latin typeface="Arial" charset="0"/>
              </a:rPr>
              <a:t>TB tarama testleri </a:t>
            </a:r>
            <a:endParaRPr lang="en-US" sz="2000" b="1">
              <a:latin typeface="Arial" charset="0"/>
            </a:endParaRPr>
          </a:p>
          <a:p>
            <a:pPr algn="ctr" eaLnBrk="0" hangingPunct="0"/>
            <a:r>
              <a:rPr lang="en-US" sz="2000" b="1">
                <a:latin typeface="Arial" charset="0"/>
              </a:rPr>
              <a:t>(PPD + </a:t>
            </a:r>
            <a:r>
              <a:rPr lang="tr-TR" sz="2000" b="1">
                <a:latin typeface="Arial" charset="0"/>
              </a:rPr>
              <a:t>PA Akc Grafisi</a:t>
            </a:r>
            <a:r>
              <a:rPr lang="en-US" sz="2000" b="1">
                <a:latin typeface="Arial" charset="0"/>
              </a:rPr>
              <a:t> + </a:t>
            </a:r>
            <a:r>
              <a:rPr lang="tr-TR" sz="2000" b="1">
                <a:latin typeface="Arial" charset="0"/>
              </a:rPr>
              <a:t>Aile Öyküsü</a:t>
            </a:r>
            <a:r>
              <a:rPr lang="en-US" sz="2000" b="1">
                <a:latin typeface="Arial" charset="0"/>
              </a:rPr>
              <a:t>)</a:t>
            </a:r>
          </a:p>
        </p:txBody>
      </p:sp>
      <p:sp>
        <p:nvSpPr>
          <p:cNvPr id="241678" name="Text Box 14"/>
          <p:cNvSpPr txBox="1">
            <a:spLocks noChangeArrowheads="1"/>
          </p:cNvSpPr>
          <p:nvPr/>
        </p:nvSpPr>
        <p:spPr bwMode="auto">
          <a:xfrm>
            <a:off x="2747963" y="3116263"/>
            <a:ext cx="3667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tr-TR" sz="2000" b="1">
                <a:latin typeface="Arial" charset="0"/>
              </a:rPr>
              <a:t>Sonuçların değerlendirilmesi</a:t>
            </a:r>
            <a:endParaRPr lang="en-US" sz="2000" b="1">
              <a:latin typeface="Arial" charset="0"/>
            </a:endParaRPr>
          </a:p>
        </p:txBody>
      </p:sp>
      <p:sp>
        <p:nvSpPr>
          <p:cNvPr id="241679" name="Text Box 15"/>
          <p:cNvSpPr txBox="1">
            <a:spLocks noChangeArrowheads="1"/>
          </p:cNvSpPr>
          <p:nvPr/>
        </p:nvSpPr>
        <p:spPr bwMode="auto">
          <a:xfrm>
            <a:off x="0" y="41148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tr-TR" sz="2000" b="1">
                <a:latin typeface="Arial" charset="0"/>
              </a:rPr>
              <a:t>  </a:t>
            </a:r>
            <a:r>
              <a:rPr lang="en-US" sz="2000" b="1">
                <a:latin typeface="Arial" charset="0"/>
              </a:rPr>
              <a:t>Test Negati</a:t>
            </a:r>
            <a:r>
              <a:rPr lang="tr-TR" sz="2000" b="1">
                <a:latin typeface="Arial" charset="0"/>
              </a:rPr>
              <a:t>f </a:t>
            </a:r>
            <a:r>
              <a:rPr lang="tr-TR" sz="2000" b="1">
                <a:solidFill>
                  <a:srgbClr val="3366FF"/>
                </a:solidFill>
                <a:latin typeface="Arial" charset="0"/>
              </a:rPr>
              <a:t>(&lt; 10 mm</a:t>
            </a:r>
            <a:r>
              <a:rPr lang="tr-TR" sz="2000" b="1">
                <a:latin typeface="Arial" charset="0"/>
              </a:rPr>
              <a:t>)</a:t>
            </a:r>
          </a:p>
          <a:p>
            <a:pPr eaLnBrk="0" hangingPunct="0"/>
            <a:r>
              <a:rPr lang="tr-TR" sz="2000" b="1">
                <a:latin typeface="Arial" charset="0"/>
              </a:rPr>
              <a:t>  AKC: N, temas yok</a:t>
            </a:r>
            <a:endParaRPr lang="en-US" sz="2000" b="1">
              <a:latin typeface="Arial" charset="0"/>
            </a:endParaRPr>
          </a:p>
        </p:txBody>
      </p:sp>
      <p:sp>
        <p:nvSpPr>
          <p:cNvPr id="241680" name="Text Box 16"/>
          <p:cNvSpPr txBox="1">
            <a:spLocks noChangeArrowheads="1"/>
          </p:cNvSpPr>
          <p:nvPr/>
        </p:nvSpPr>
        <p:spPr bwMode="auto">
          <a:xfrm>
            <a:off x="635000" y="5665788"/>
            <a:ext cx="213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r-TR" sz="2000" b="1">
                <a:latin typeface="Arial" charset="0"/>
              </a:rPr>
              <a:t>Tedavi Başlanır </a:t>
            </a:r>
            <a:endParaRPr lang="en-US" sz="2000" b="1">
              <a:latin typeface="Arial" charset="0"/>
            </a:endParaRPr>
          </a:p>
        </p:txBody>
      </p:sp>
      <p:sp>
        <p:nvSpPr>
          <p:cNvPr id="241681" name="Line 17"/>
          <p:cNvSpPr>
            <a:spLocks noChangeShapeType="1"/>
          </p:cNvSpPr>
          <p:nvPr/>
        </p:nvSpPr>
        <p:spPr bwMode="auto">
          <a:xfrm>
            <a:off x="1600200" y="4800600"/>
            <a:ext cx="3175" cy="744538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1682" name="Text Box 18"/>
          <p:cNvSpPr txBox="1">
            <a:spLocks noChangeArrowheads="1"/>
          </p:cNvSpPr>
          <p:nvPr/>
        </p:nvSpPr>
        <p:spPr bwMode="auto">
          <a:xfrm>
            <a:off x="3276600" y="3935413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latin typeface="Arial" charset="0"/>
              </a:rPr>
              <a:t>PPD </a:t>
            </a:r>
            <a:r>
              <a:rPr lang="tr-TR" sz="2000" b="1">
                <a:latin typeface="Arial" charset="0"/>
              </a:rPr>
              <a:t>(+), AKC (+)</a:t>
            </a:r>
            <a:endParaRPr lang="en-US" sz="2000" b="1">
              <a:latin typeface="Arial" charset="0"/>
            </a:endParaRPr>
          </a:p>
          <a:p>
            <a:pPr algn="ctr" eaLnBrk="0" hangingPunct="0"/>
            <a:r>
              <a:rPr lang="tr-TR" sz="2000" b="1">
                <a:latin typeface="Arial" charset="0"/>
              </a:rPr>
              <a:t>Aktif TB (-)</a:t>
            </a:r>
            <a:endParaRPr lang="en-US" sz="2000" b="1">
              <a:latin typeface="Arial" charset="0"/>
            </a:endParaRPr>
          </a:p>
        </p:txBody>
      </p:sp>
      <p:cxnSp>
        <p:nvCxnSpPr>
          <p:cNvPr id="241683" name="AutoShape 19"/>
          <p:cNvCxnSpPr>
            <a:cxnSpLocks noChangeShapeType="1"/>
          </p:cNvCxnSpPr>
          <p:nvPr/>
        </p:nvCxnSpPr>
        <p:spPr bwMode="auto">
          <a:xfrm rot="5400000">
            <a:off x="2790031" y="2315369"/>
            <a:ext cx="601663" cy="2981325"/>
          </a:xfrm>
          <a:prstGeom prst="bentConnector3">
            <a:avLst>
              <a:gd name="adj1" fmla="val 49870"/>
            </a:avLst>
          </a:prstGeom>
          <a:noFill/>
          <a:ln w="2540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41684" name="AutoShape 20"/>
          <p:cNvCxnSpPr>
            <a:cxnSpLocks noChangeShapeType="1"/>
          </p:cNvCxnSpPr>
          <p:nvPr/>
        </p:nvCxnSpPr>
        <p:spPr bwMode="auto">
          <a:xfrm rot="16200000" flipH="1">
            <a:off x="5644356" y="2509044"/>
            <a:ext cx="525463" cy="2670175"/>
          </a:xfrm>
          <a:prstGeom prst="bentConnector3">
            <a:avLst>
              <a:gd name="adj1" fmla="val 49847"/>
            </a:avLst>
          </a:prstGeom>
          <a:noFill/>
          <a:ln w="2540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41685" name="Text Box 21"/>
          <p:cNvSpPr txBox="1">
            <a:spLocks noChangeArrowheads="1"/>
          </p:cNvSpPr>
          <p:nvPr/>
        </p:nvSpPr>
        <p:spPr bwMode="auto">
          <a:xfrm>
            <a:off x="0" y="6270625"/>
            <a:ext cx="277018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r-TR" sz="1200" b="1" i="1">
                <a:latin typeface="Arial" charset="0"/>
              </a:rPr>
              <a:t>(Tbc. Kılavuz Toplantısı, Mart, 2002)</a:t>
            </a:r>
            <a:endParaRPr lang="en-US" sz="1200" b="1" i="1">
              <a:latin typeface="Arial" charset="0"/>
            </a:endParaRPr>
          </a:p>
        </p:txBody>
      </p:sp>
      <p:sp>
        <p:nvSpPr>
          <p:cNvPr id="241686" name="Line 22"/>
          <p:cNvSpPr>
            <a:spLocks noChangeShapeType="1"/>
          </p:cNvSpPr>
          <p:nvPr/>
        </p:nvSpPr>
        <p:spPr bwMode="auto">
          <a:xfrm>
            <a:off x="4572000" y="2667000"/>
            <a:ext cx="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1687" name="Line 23"/>
          <p:cNvSpPr>
            <a:spLocks noChangeShapeType="1"/>
          </p:cNvSpPr>
          <p:nvPr/>
        </p:nvSpPr>
        <p:spPr bwMode="auto">
          <a:xfrm>
            <a:off x="4572000" y="182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1688" name="Line 24"/>
          <p:cNvSpPr>
            <a:spLocks noChangeShapeType="1"/>
          </p:cNvSpPr>
          <p:nvPr/>
        </p:nvSpPr>
        <p:spPr bwMode="auto">
          <a:xfrm>
            <a:off x="4572000" y="35052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1689" name="Line 25"/>
          <p:cNvSpPr>
            <a:spLocks noChangeShapeType="1"/>
          </p:cNvSpPr>
          <p:nvPr/>
        </p:nvSpPr>
        <p:spPr bwMode="auto">
          <a:xfrm>
            <a:off x="1835150" y="4076700"/>
            <a:ext cx="936625" cy="431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smtClean="0">
                <a:solidFill>
                  <a:srgbClr val="1F497D"/>
                </a:solidFill>
                <a:latin typeface="Calibri" pitchFamily="34" charset="0"/>
                <a:cs typeface="Calibri" pitchFamily="34" charset="0"/>
              </a:rPr>
              <a:t>Rituksimab Uygulanan Hastalıklar</a:t>
            </a:r>
            <a:endParaRPr lang="tr-TR" sz="3200" b="1">
              <a:solidFill>
                <a:srgbClr val="1F497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Romatoid artrit</a:t>
            </a:r>
          </a:p>
          <a:p>
            <a:r>
              <a:rPr lang="tr-TR" sz="2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Wegener gr.(ANCA)(2 RCT +)</a:t>
            </a:r>
          </a:p>
          <a:p>
            <a:pPr lvl="1"/>
            <a:r>
              <a:rPr lang="tr-TR" sz="16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FDA Nisan 2011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Sjögren Send. (3 RCT 1+)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SLE RCT (II-III)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Lupus nefriti RCT (II)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Antifosfolipid sendromu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Dermatomiyozit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Sistemik skleroz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Behçet hastalığı (retina vasküliti)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Kriyoglobulinemik vaskülit</a:t>
            </a:r>
          </a:p>
          <a:p>
            <a:endParaRPr lang="tr-TR" sz="2400" b="1" smtClean="0">
              <a:latin typeface="Arial" pitchFamily="34" charset="0"/>
              <a:cs typeface="Arial" pitchFamily="34" charset="0"/>
            </a:endParaRPr>
          </a:p>
          <a:p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>
            <a:normAutofit lnSpcReduction="10000"/>
          </a:bodyPr>
          <a:lstStyle/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Pemfigus Vulgaris (IgG4)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M. Gravis (IgG4)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İdyopatik membranöz glomerülopati (IgG4)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IgG4 sistemik hastalık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ITP RCT (III+)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MS(“relaps.-remitt.”)RCT (II+)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MS (primer-progresif) RCT (II+)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Tip I D. Mellitus RCT (II+)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Disferlinopati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Transplantasyon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“Graft vs host”</a:t>
            </a:r>
          </a:p>
          <a:p>
            <a:r>
              <a:rPr lang="tr-TR" sz="2000" b="1" smtClean="0">
                <a:latin typeface="Arial" pitchFamily="34" charset="0"/>
                <a:cs typeface="Arial" pitchFamily="34" charset="0"/>
              </a:rPr>
              <a:t>Graves orbitopatisi</a:t>
            </a:r>
          </a:p>
          <a:p>
            <a:endParaRPr lang="tr-TR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457063"/>
            <a:ext cx="3573413" cy="9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9450" y="6477000"/>
            <a:ext cx="5924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115616" y="1412776"/>
            <a:ext cx="6563072" cy="3528392"/>
          </a:xfrm>
        </p:spPr>
        <p:txBody>
          <a:bodyPr/>
          <a:lstStyle/>
          <a:p>
            <a:r>
              <a:rPr lang="tr-TR" sz="2400" b="1" smtClean="0"/>
              <a:t>Tofacitinib </a:t>
            </a:r>
          </a:p>
          <a:p>
            <a:pPr lvl="1"/>
            <a:r>
              <a:rPr lang="tr-TR" sz="2400" b="1" smtClean="0"/>
              <a:t>selektif JAK (“Janus Kinase”) inhibitörü</a:t>
            </a:r>
          </a:p>
          <a:p>
            <a:pPr lvl="1"/>
            <a:r>
              <a:rPr lang="tr-TR" sz="2400" b="1" smtClean="0"/>
              <a:t>(1-2-3-tirosin kinaz)</a:t>
            </a:r>
          </a:p>
          <a:p>
            <a:pPr lvl="1"/>
            <a:r>
              <a:rPr lang="tr-TR" sz="2400" b="1" smtClean="0"/>
              <a:t> JAK 1-3&gt;2</a:t>
            </a:r>
          </a:p>
          <a:p>
            <a:r>
              <a:rPr lang="tr-TR" sz="2400" b="1" smtClean="0"/>
              <a:t>Fostamatinib</a:t>
            </a:r>
          </a:p>
          <a:p>
            <a:pPr lvl="1"/>
            <a:r>
              <a:rPr lang="tr-TR" sz="2400" b="1" smtClean="0"/>
              <a:t>Syk (“Spleen Tyrosine Kinase”) inhibitörü</a:t>
            </a:r>
          </a:p>
          <a:p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2051720" y="620688"/>
            <a:ext cx="5535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smtClean="0">
                <a:solidFill>
                  <a:srgbClr val="3366FF"/>
                </a:solidFill>
              </a:rPr>
              <a:t>Küçük Oral Biyolojik Moleküller</a:t>
            </a:r>
            <a:endParaRPr lang="tr-TR" sz="3200" b="1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smtClean="0">
                <a:solidFill>
                  <a:srgbClr val="1F497D"/>
                </a:solidFill>
                <a:latin typeface="Calibri" pitchFamily="34" charset="0"/>
                <a:cs typeface="Calibri" pitchFamily="34" charset="0"/>
              </a:rPr>
              <a:t>RA: Komorbiditelerin Önemi</a:t>
            </a:r>
            <a:endParaRPr lang="tr-TR" sz="3600" b="1">
              <a:solidFill>
                <a:srgbClr val="1F497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19672" y="1340768"/>
            <a:ext cx="6336704" cy="4709120"/>
          </a:xfrm>
        </p:spPr>
        <p:txBody>
          <a:bodyPr>
            <a:normAutofit fontScale="62500" lnSpcReduction="20000"/>
          </a:bodyPr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Kardiyovasküler hastalıklar</a:t>
            </a:r>
          </a:p>
          <a:p>
            <a:pPr lvl="1"/>
            <a:r>
              <a:rPr lang="tr-TR" smtClean="0">
                <a:latin typeface="Calibri" pitchFamily="34" charset="0"/>
                <a:cs typeface="Calibri" pitchFamily="34" charset="0"/>
              </a:rPr>
              <a:t>İskemik kalp hastalığı ve kalp yetersizliği riski yüksek</a:t>
            </a:r>
          </a:p>
          <a:p>
            <a:pPr lvl="1"/>
            <a:r>
              <a:rPr lang="tr-TR" smtClean="0">
                <a:latin typeface="Calibri" pitchFamily="34" charset="0"/>
                <a:cs typeface="Calibri" pitchFamily="34" charset="0"/>
              </a:rPr>
              <a:t>Mortalite nedeni</a:t>
            </a:r>
          </a:p>
          <a:p>
            <a:r>
              <a:rPr lang="tr-TR" b="1" smtClean="0">
                <a:latin typeface="Calibri" pitchFamily="34" charset="0"/>
                <a:cs typeface="Calibri" pitchFamily="34" charset="0"/>
              </a:rPr>
              <a:t>Maligniteler</a:t>
            </a:r>
          </a:p>
          <a:p>
            <a:pPr lvl="1"/>
            <a:r>
              <a:rPr lang="tr-TR" smtClean="0">
                <a:latin typeface="Calibri" pitchFamily="34" charset="0"/>
                <a:cs typeface="Calibri" pitchFamily="34" charset="0"/>
              </a:rPr>
              <a:t>Lenfoma, akciğer kanseri, melanom dışı cilt kanseri</a:t>
            </a:r>
          </a:p>
          <a:p>
            <a:pPr lvl="1"/>
            <a:r>
              <a:rPr lang="tr-TR" smtClean="0">
                <a:latin typeface="Calibri" pitchFamily="34" charset="0"/>
                <a:cs typeface="Calibri" pitchFamily="34" charset="0"/>
              </a:rPr>
              <a:t>Mortalite nedeni</a:t>
            </a:r>
          </a:p>
          <a:p>
            <a:pPr lvl="1"/>
            <a:r>
              <a:rPr lang="tr-TR" smtClean="0">
                <a:latin typeface="Calibri" pitchFamily="34" charset="0"/>
                <a:cs typeface="Calibri" pitchFamily="34" charset="0"/>
              </a:rPr>
              <a:t>Kolorektal kanser oranı düşük (NSAID)</a:t>
            </a:r>
          </a:p>
          <a:p>
            <a:r>
              <a:rPr lang="tr-TR" b="1" smtClean="0">
                <a:latin typeface="Calibri" pitchFamily="34" charset="0"/>
                <a:cs typeface="Calibri" pitchFamily="34" charset="0"/>
              </a:rPr>
              <a:t>Akciğer hastalıkları</a:t>
            </a:r>
          </a:p>
          <a:p>
            <a:pPr lvl="1"/>
            <a:r>
              <a:rPr lang="tr-TR" smtClean="0">
                <a:latin typeface="Calibri" pitchFamily="34" charset="0"/>
                <a:cs typeface="Calibri" pitchFamily="34" charset="0"/>
              </a:rPr>
              <a:t>İnfeksiyon-interstisyel akciğer hast., </a:t>
            </a:r>
          </a:p>
          <a:p>
            <a:pPr lvl="1"/>
            <a:r>
              <a:rPr lang="tr-TR" smtClean="0">
                <a:latin typeface="Calibri" pitchFamily="34" charset="0"/>
                <a:cs typeface="Calibri" pitchFamily="34" charset="0"/>
              </a:rPr>
              <a:t>Mortalite nedeni</a:t>
            </a:r>
          </a:p>
          <a:p>
            <a:r>
              <a:rPr lang="tr-TR" b="1" smtClean="0">
                <a:latin typeface="Calibri" pitchFamily="34" charset="0"/>
                <a:cs typeface="Calibri" pitchFamily="34" charset="0"/>
              </a:rPr>
              <a:t>İnfeksiyon</a:t>
            </a:r>
          </a:p>
          <a:p>
            <a:pPr lvl="1"/>
            <a:r>
              <a:rPr lang="tr-TR" smtClean="0">
                <a:latin typeface="Calibri" pitchFamily="34" charset="0"/>
                <a:cs typeface="Calibri" pitchFamily="34" charset="0"/>
              </a:rPr>
              <a:t>Tüberküloz</a:t>
            </a:r>
          </a:p>
          <a:p>
            <a:pPr lvl="1"/>
            <a:r>
              <a:rPr lang="tr-TR" smtClean="0">
                <a:latin typeface="Calibri" pitchFamily="34" charset="0"/>
                <a:cs typeface="Calibri" pitchFamily="34" charset="0"/>
              </a:rPr>
              <a:t>Mortalite nedeni</a:t>
            </a:r>
          </a:p>
          <a:p>
            <a:r>
              <a:rPr lang="tr-TR" smtClean="0">
                <a:latin typeface="Calibri" pitchFamily="34" charset="0"/>
                <a:cs typeface="Calibri" pitchFamily="34" charset="0"/>
              </a:rPr>
              <a:t>Anemi</a:t>
            </a:r>
          </a:p>
          <a:p>
            <a:r>
              <a:rPr lang="tr-TR" smtClean="0">
                <a:latin typeface="Calibri" pitchFamily="34" charset="0"/>
                <a:cs typeface="Calibri" pitchFamily="34" charset="0"/>
              </a:rPr>
              <a:t>Osteoporoz</a:t>
            </a:r>
          </a:p>
          <a:p>
            <a:r>
              <a:rPr lang="tr-TR" smtClean="0">
                <a:latin typeface="Calibri" pitchFamily="34" charset="0"/>
                <a:cs typeface="Calibri" pitchFamily="34" charset="0"/>
              </a:rPr>
              <a:t>Depresyon</a:t>
            </a:r>
            <a:endParaRPr lang="tr-T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5760702" y="6519446"/>
            <a:ext cx="33832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i="1" smtClean="0"/>
              <a:t>Gabriel-Michaud, ART 2009;11:229</a:t>
            </a:r>
            <a:endParaRPr lang="tr-TR" sz="1600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827088" y="1989138"/>
            <a:ext cx="1974850" cy="404812"/>
          </a:xfrm>
          <a:prstGeom prst="rect">
            <a:avLst/>
          </a:prstGeom>
          <a:noFill/>
          <a:ln w="3810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b="1">
                <a:latin typeface="Arial" charset="0"/>
              </a:rPr>
              <a:t>Yatkınlık genleri</a:t>
            </a: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827088" y="4292600"/>
            <a:ext cx="1962150" cy="404813"/>
          </a:xfrm>
          <a:prstGeom prst="rect">
            <a:avLst/>
          </a:prstGeom>
          <a:noFill/>
          <a:ln w="3810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b="1">
                <a:latin typeface="Arial" charset="0"/>
              </a:rPr>
              <a:t>Çevre Faktörleri</a:t>
            </a: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971550" y="3068638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b="1">
                <a:latin typeface="Arial" charset="0"/>
              </a:rPr>
              <a:t>İnflamatuar</a:t>
            </a:r>
          </a:p>
          <a:p>
            <a:r>
              <a:rPr lang="tr-TR" sz="1800" b="1">
                <a:latin typeface="Arial" charset="0"/>
              </a:rPr>
              <a:t>Poliartrit</a:t>
            </a: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3276600" y="2997200"/>
            <a:ext cx="1416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b="1">
                <a:latin typeface="Arial" charset="0"/>
              </a:rPr>
              <a:t>Persistan</a:t>
            </a:r>
          </a:p>
          <a:p>
            <a:r>
              <a:rPr lang="tr-TR" sz="1800" b="1">
                <a:latin typeface="Arial" charset="0"/>
              </a:rPr>
              <a:t>İnflamatuar</a:t>
            </a:r>
          </a:p>
          <a:p>
            <a:r>
              <a:rPr lang="tr-TR" sz="1800" b="1">
                <a:latin typeface="Arial" charset="0"/>
              </a:rPr>
              <a:t>Poliartrit</a:t>
            </a:r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7812088" y="3213100"/>
            <a:ext cx="1066800" cy="4238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>
                <a:latin typeface="Arial" charset="0"/>
              </a:rPr>
              <a:t>SONUÇ</a:t>
            </a:r>
          </a:p>
        </p:txBody>
      </p:sp>
      <p:sp>
        <p:nvSpPr>
          <p:cNvPr id="244743" name="Text Box 7"/>
          <p:cNvSpPr txBox="1">
            <a:spLocks noChangeArrowheads="1"/>
          </p:cNvSpPr>
          <p:nvPr/>
        </p:nvSpPr>
        <p:spPr bwMode="auto">
          <a:xfrm>
            <a:off x="3059113" y="1484313"/>
            <a:ext cx="2355850" cy="679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sz="1800" b="1">
                <a:latin typeface="Arial" charset="0"/>
              </a:rPr>
              <a:t>Persistans/düzelme</a:t>
            </a:r>
          </a:p>
          <a:p>
            <a:pPr algn="ctr"/>
            <a:r>
              <a:rPr lang="tr-TR" sz="1800" b="1">
                <a:latin typeface="Arial" charset="0"/>
              </a:rPr>
              <a:t>genleri</a:t>
            </a:r>
          </a:p>
        </p:txBody>
      </p:sp>
      <p:sp>
        <p:nvSpPr>
          <p:cNvPr id="244744" name="Text Box 8"/>
          <p:cNvSpPr txBox="1">
            <a:spLocks noChangeArrowheads="1"/>
          </p:cNvSpPr>
          <p:nvPr/>
        </p:nvSpPr>
        <p:spPr bwMode="auto">
          <a:xfrm>
            <a:off x="3059113" y="4652963"/>
            <a:ext cx="1898650" cy="679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sz="1800" b="1">
                <a:latin typeface="Arial" charset="0"/>
              </a:rPr>
              <a:t>Çevre faktörleri</a:t>
            </a:r>
          </a:p>
          <a:p>
            <a:pPr algn="ctr"/>
            <a:r>
              <a:rPr lang="tr-TR" sz="1800" b="1">
                <a:latin typeface="Arial" charset="0"/>
              </a:rPr>
              <a:t>+İlaçlar</a:t>
            </a:r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5435600" y="2781300"/>
            <a:ext cx="2089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b="1">
                <a:latin typeface="Arial" charset="0"/>
              </a:rPr>
              <a:t>Seropozitif RA</a:t>
            </a:r>
          </a:p>
          <a:p>
            <a:r>
              <a:rPr lang="tr-TR" sz="1800" b="1">
                <a:latin typeface="Arial" charset="0"/>
              </a:rPr>
              <a:t>Seronegatif RA</a:t>
            </a:r>
          </a:p>
          <a:p>
            <a:r>
              <a:rPr lang="tr-TR" sz="1800" b="1">
                <a:latin typeface="Arial" charset="0"/>
              </a:rPr>
              <a:t>Psoriatik A</a:t>
            </a:r>
          </a:p>
          <a:p>
            <a:r>
              <a:rPr lang="tr-TR" sz="1800" b="1">
                <a:latin typeface="Arial" charset="0"/>
              </a:rPr>
              <a:t>Diğer Seronegatif</a:t>
            </a:r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5651500" y="620713"/>
            <a:ext cx="1098550" cy="954087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b="1">
                <a:latin typeface="Arial" charset="0"/>
              </a:rPr>
              <a:t>Hastalık</a:t>
            </a:r>
          </a:p>
          <a:p>
            <a:r>
              <a:rPr lang="tr-TR" sz="1800" b="1">
                <a:latin typeface="Arial" charset="0"/>
              </a:rPr>
              <a:t>Şiddeti</a:t>
            </a:r>
          </a:p>
          <a:p>
            <a:r>
              <a:rPr lang="tr-TR" sz="1800" b="1">
                <a:latin typeface="Arial" charset="0"/>
              </a:rPr>
              <a:t>genleri</a:t>
            </a:r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5651500" y="4868863"/>
            <a:ext cx="1193800" cy="679450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sz="1800" b="1">
                <a:latin typeface="Arial" charset="0"/>
              </a:rPr>
              <a:t>Çevre F+</a:t>
            </a:r>
          </a:p>
          <a:p>
            <a:pPr algn="ctr"/>
            <a:r>
              <a:rPr lang="tr-TR" sz="1800" b="1">
                <a:latin typeface="Arial" charset="0"/>
              </a:rPr>
              <a:t>İlaçlar</a:t>
            </a:r>
          </a:p>
        </p:txBody>
      </p:sp>
      <p:sp>
        <p:nvSpPr>
          <p:cNvPr id="244748" name="Rectangle 12"/>
          <p:cNvSpPr>
            <a:spLocks noChangeArrowheads="1"/>
          </p:cNvSpPr>
          <p:nvPr/>
        </p:nvSpPr>
        <p:spPr bwMode="auto">
          <a:xfrm>
            <a:off x="5219700" y="6092825"/>
            <a:ext cx="352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>
                <a:latin typeface="Arial" charset="0"/>
              </a:rPr>
              <a:t>Dixon WG-Symmons DPM, 2005</a:t>
            </a:r>
          </a:p>
        </p:txBody>
      </p:sp>
      <p:sp>
        <p:nvSpPr>
          <p:cNvPr id="244749" name="Line 13"/>
          <p:cNvSpPr>
            <a:spLocks noChangeShapeType="1"/>
          </p:cNvSpPr>
          <p:nvPr/>
        </p:nvSpPr>
        <p:spPr bwMode="auto">
          <a:xfrm>
            <a:off x="2339975" y="3357563"/>
            <a:ext cx="86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4750" name="Line 14"/>
          <p:cNvSpPr>
            <a:spLocks noChangeShapeType="1"/>
          </p:cNvSpPr>
          <p:nvPr/>
        </p:nvSpPr>
        <p:spPr bwMode="auto">
          <a:xfrm>
            <a:off x="4643438" y="3429000"/>
            <a:ext cx="86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4751" name="Line 15"/>
          <p:cNvSpPr>
            <a:spLocks noChangeShapeType="1"/>
          </p:cNvSpPr>
          <p:nvPr/>
        </p:nvSpPr>
        <p:spPr bwMode="auto">
          <a:xfrm>
            <a:off x="7308850" y="3429000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4752" name="Line 16"/>
          <p:cNvSpPr>
            <a:spLocks noChangeShapeType="1"/>
          </p:cNvSpPr>
          <p:nvPr/>
        </p:nvSpPr>
        <p:spPr bwMode="auto">
          <a:xfrm>
            <a:off x="1692275" y="2420938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 flipV="1">
            <a:off x="1692275" y="3789363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>
            <a:off x="3924300" y="21336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4755" name="Line 19"/>
          <p:cNvSpPr>
            <a:spLocks noChangeShapeType="1"/>
          </p:cNvSpPr>
          <p:nvPr/>
        </p:nvSpPr>
        <p:spPr bwMode="auto">
          <a:xfrm flipV="1">
            <a:off x="3924300" y="3933825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4756" name="Line 20"/>
          <p:cNvSpPr>
            <a:spLocks noChangeShapeType="1"/>
          </p:cNvSpPr>
          <p:nvPr/>
        </p:nvSpPr>
        <p:spPr bwMode="auto">
          <a:xfrm>
            <a:off x="6227763" y="1557338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4757" name="Line 21"/>
          <p:cNvSpPr>
            <a:spLocks noChangeShapeType="1"/>
          </p:cNvSpPr>
          <p:nvPr/>
        </p:nvSpPr>
        <p:spPr bwMode="auto">
          <a:xfrm flipH="1" flipV="1">
            <a:off x="6227763" y="4076700"/>
            <a:ext cx="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tr-TR" sz="3200" b="1">
                <a:solidFill>
                  <a:srgbClr val="FF0066"/>
                </a:solidFill>
              </a:rPr>
              <a:t>RA: Epidemiyoloji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tr-TR" sz="2400" b="1">
                <a:solidFill>
                  <a:srgbClr val="3333FF"/>
                </a:solidFill>
              </a:rPr>
              <a:t>İnsidans (100,000/yıl)</a:t>
            </a:r>
            <a:r>
              <a:rPr lang="tr-TR" sz="2400" b="1"/>
              <a:t>	54 K 	25 E	(Norfolk) 					75 	 	(Olmsted) 					12-36 		(Yun)</a:t>
            </a:r>
          </a:p>
          <a:p>
            <a:r>
              <a:rPr lang="tr-TR" sz="2400" b="1">
                <a:solidFill>
                  <a:srgbClr val="3333FF"/>
                </a:solidFill>
              </a:rPr>
              <a:t>Yaş dilimi			45-65</a:t>
            </a:r>
          </a:p>
          <a:p>
            <a:r>
              <a:rPr lang="tr-TR" sz="2400" b="1">
                <a:solidFill>
                  <a:srgbClr val="3333FF"/>
                </a:solidFill>
              </a:rPr>
              <a:t>Prevalans (%)</a:t>
            </a:r>
            <a:r>
              <a:rPr lang="tr-TR" sz="2400" b="1">
                <a:solidFill>
                  <a:schemeClr val="tx2"/>
                </a:solidFill>
              </a:rPr>
              <a:t>		</a:t>
            </a:r>
            <a:r>
              <a:rPr lang="tr-TR" sz="2400" b="1"/>
              <a:t>0.94-1.2 	(Olmsted)</a:t>
            </a:r>
            <a:r>
              <a:rPr lang="tr-TR" sz="2400" b="1">
                <a:solidFill>
                  <a:schemeClr val="tx2"/>
                </a:solidFill>
              </a:rPr>
              <a:t> 			</a:t>
            </a:r>
            <a:r>
              <a:rPr lang="tr-TR" sz="2400" b="1"/>
              <a:t>		0.8 		(Fin) 						0.21-0.48	(Yun)						0.33 		(İt)</a:t>
            </a:r>
          </a:p>
          <a:p>
            <a:pPr>
              <a:buFontTx/>
              <a:buNone/>
            </a:pPr>
            <a:r>
              <a:rPr lang="tr-TR" sz="2400" b="1"/>
              <a:t>					0.23-0.75	(Tür)*</a:t>
            </a:r>
          </a:p>
          <a:p>
            <a:r>
              <a:rPr lang="tr-TR" sz="2400" b="1">
                <a:solidFill>
                  <a:srgbClr val="3333FF"/>
                </a:solidFill>
              </a:rPr>
              <a:t>Mortalite (SMR)</a:t>
            </a:r>
            <a:r>
              <a:rPr lang="tr-TR" sz="2400" b="1">
                <a:solidFill>
                  <a:schemeClr val="accent2"/>
                </a:solidFill>
              </a:rPr>
              <a:t>		</a:t>
            </a:r>
            <a:r>
              <a:rPr lang="tr-TR" sz="2400" b="1"/>
              <a:t>1.3 - 3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730750" y="6491288"/>
            <a:ext cx="443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i="1"/>
              <a:t>*Akar S, Clin Exp Rheumatol 2004;22:416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smtClean="0">
                <a:solidFill>
                  <a:srgbClr val="1F497D"/>
                </a:solidFill>
                <a:latin typeface="Calibri" pitchFamily="34" charset="0"/>
                <a:cs typeface="Calibri" pitchFamily="34" charset="0"/>
              </a:rPr>
              <a:t>RA: Epidemiyoloji</a:t>
            </a:r>
            <a:endParaRPr lang="tr-TR" sz="3600" b="1">
              <a:solidFill>
                <a:srgbClr val="1F497D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12776"/>
            <a:ext cx="4018012" cy="283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6012160" y="6519446"/>
            <a:ext cx="3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i="1" smtClean="0"/>
              <a:t>Doran MF, A&amp;R 2002;46:625</a:t>
            </a:r>
            <a:endParaRPr lang="tr-TR" sz="1600" i="1"/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293096"/>
            <a:ext cx="5876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200" b="1">
                <a:solidFill>
                  <a:schemeClr val="tx2"/>
                </a:solidFill>
              </a:rPr>
              <a:t>1987 ACR RA </a:t>
            </a:r>
            <a:br>
              <a:rPr lang="tr-TR" sz="3200" b="1">
                <a:solidFill>
                  <a:schemeClr val="tx2"/>
                </a:solidFill>
              </a:rPr>
            </a:br>
            <a:r>
              <a:rPr lang="tr-TR" sz="3200" b="1">
                <a:solidFill>
                  <a:schemeClr val="tx2"/>
                </a:solidFill>
              </a:rPr>
              <a:t>Sınıflandırma Kriterleri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77200" cy="3886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400" b="1"/>
              <a:t>Sabah tutukluğu (eklem ve çevresinde &gt; 1saat)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400" b="1"/>
              <a:t>En az üç eklemde artrit (pif, mkf, el bileği, dirsek, diz, ayak bileği, mtf)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400" b="1"/>
              <a:t>En az bir el ekleminde artrit (el bileği, mkf, pif)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400" b="1"/>
              <a:t>Simetrik artrit							</a:t>
            </a:r>
            <a:r>
              <a:rPr lang="tr-TR" sz="2400" b="1" u="sng">
                <a:solidFill>
                  <a:srgbClr val="FF0066"/>
                </a:solidFill>
              </a:rPr>
              <a:t>(1-4 en az 6 hafta+)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400" b="1">
                <a:solidFill>
                  <a:srgbClr val="3333FF"/>
                </a:solidFill>
              </a:rPr>
              <a:t>Romatoid nodül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400" b="1"/>
              <a:t>Serumda romatoid faktör (normallerde &lt;%5)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400" b="1">
                <a:solidFill>
                  <a:srgbClr val="3333FF"/>
                </a:solidFill>
              </a:rPr>
              <a:t>Radyolojik lezyon (erozyon, dekalsifikasyon-el/el bileği) 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5927725" y="606107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b="1" u="sng">
                <a:solidFill>
                  <a:srgbClr val="FF0066"/>
                </a:solidFill>
                <a:latin typeface="Times New Roman" pitchFamily="18" charset="0"/>
              </a:rPr>
              <a:t>4/7 kriter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>
                <a:solidFill>
                  <a:schemeClr val="accent1"/>
                </a:solidFill>
              </a:rPr>
              <a:t>RA: KLİNİK BULGULAR</a:t>
            </a:r>
            <a:endParaRPr lang="tr-TR" sz="3200">
              <a:solidFill>
                <a:schemeClr val="accent1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73238"/>
            <a:ext cx="4173537" cy="33194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000" b="1"/>
              <a:t>	</a:t>
            </a:r>
            <a:r>
              <a:rPr lang="tr-TR" sz="2400" b="1" u="sng">
                <a:solidFill>
                  <a:srgbClr val="3333FF"/>
                </a:solidFill>
              </a:rPr>
              <a:t>Semptomlar</a:t>
            </a:r>
          </a:p>
          <a:p>
            <a:pPr>
              <a:lnSpc>
                <a:spcPct val="80000"/>
              </a:lnSpc>
            </a:pPr>
            <a:r>
              <a:rPr lang="tr-TR" sz="2400" b="1"/>
              <a:t>Eklemlerde şişme</a:t>
            </a:r>
          </a:p>
          <a:p>
            <a:pPr>
              <a:lnSpc>
                <a:spcPct val="80000"/>
              </a:lnSpc>
            </a:pPr>
            <a:r>
              <a:rPr lang="tr-TR" sz="2400" b="1"/>
              <a:t>Ağrı-Tutukluk</a:t>
            </a:r>
          </a:p>
          <a:p>
            <a:pPr>
              <a:lnSpc>
                <a:spcPct val="80000"/>
              </a:lnSpc>
            </a:pPr>
            <a:r>
              <a:rPr lang="tr-TR" sz="2400" b="1"/>
              <a:t>Güçsüzlük</a:t>
            </a:r>
          </a:p>
          <a:p>
            <a:pPr>
              <a:lnSpc>
                <a:spcPct val="80000"/>
              </a:lnSpc>
            </a:pPr>
            <a:r>
              <a:rPr lang="tr-TR" sz="2400" b="1"/>
              <a:t>Şekil bozukluğu</a:t>
            </a:r>
          </a:p>
          <a:p>
            <a:pPr>
              <a:lnSpc>
                <a:spcPct val="80000"/>
              </a:lnSpc>
            </a:pPr>
            <a:r>
              <a:rPr lang="tr-TR" sz="2400" b="1"/>
              <a:t>Ateş </a:t>
            </a:r>
          </a:p>
          <a:p>
            <a:pPr>
              <a:lnSpc>
                <a:spcPct val="80000"/>
              </a:lnSpc>
            </a:pPr>
            <a:r>
              <a:rPr lang="tr-TR" sz="2400" b="1"/>
              <a:t>Halsizlik, yorgunluk</a:t>
            </a:r>
          </a:p>
          <a:p>
            <a:pPr>
              <a:lnSpc>
                <a:spcPct val="80000"/>
              </a:lnSpc>
            </a:pPr>
            <a:r>
              <a:rPr lang="tr-TR" sz="2400" b="1"/>
              <a:t>Kilo kaybı</a:t>
            </a:r>
          </a:p>
          <a:p>
            <a:pPr>
              <a:lnSpc>
                <a:spcPct val="80000"/>
              </a:lnSpc>
            </a:pPr>
            <a:r>
              <a:rPr lang="tr-TR" sz="2400" b="1"/>
              <a:t>Depresyon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773238"/>
            <a:ext cx="4168775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400"/>
              <a:t>	</a:t>
            </a:r>
            <a:r>
              <a:rPr lang="tr-TR" sz="2400" b="1" u="sng">
                <a:solidFill>
                  <a:srgbClr val="3333FF"/>
                </a:solidFill>
              </a:rPr>
              <a:t>Eklem Tutulumu</a:t>
            </a:r>
          </a:p>
          <a:p>
            <a:pPr>
              <a:lnSpc>
                <a:spcPct val="80000"/>
              </a:lnSpc>
            </a:pPr>
            <a:r>
              <a:rPr lang="tr-TR" sz="2400" b="1"/>
              <a:t>Palpasyonla hassasiyet</a:t>
            </a:r>
          </a:p>
          <a:p>
            <a:pPr>
              <a:lnSpc>
                <a:spcPct val="80000"/>
              </a:lnSpc>
            </a:pPr>
            <a:r>
              <a:rPr lang="tr-TR" sz="2400" b="1"/>
              <a:t>Sinovyal kalınlaşma</a:t>
            </a:r>
          </a:p>
          <a:p>
            <a:pPr>
              <a:lnSpc>
                <a:spcPct val="80000"/>
              </a:lnSpc>
            </a:pPr>
            <a:r>
              <a:rPr lang="tr-TR" sz="2400" b="1"/>
              <a:t>Efüzyon (erken)</a:t>
            </a:r>
          </a:p>
          <a:p>
            <a:pPr>
              <a:lnSpc>
                <a:spcPct val="80000"/>
              </a:lnSpc>
            </a:pPr>
            <a:r>
              <a:rPr lang="tr-TR" sz="2400" b="1"/>
              <a:t>Eritem (erken)</a:t>
            </a:r>
          </a:p>
          <a:p>
            <a:pPr>
              <a:lnSpc>
                <a:spcPct val="80000"/>
              </a:lnSpc>
            </a:pPr>
            <a:r>
              <a:rPr lang="tr-TR" sz="2400" b="1"/>
              <a:t>Hareket kısıtlılığı</a:t>
            </a:r>
          </a:p>
          <a:p>
            <a:pPr>
              <a:lnSpc>
                <a:spcPct val="80000"/>
              </a:lnSpc>
            </a:pPr>
            <a:r>
              <a:rPr lang="tr-TR" sz="2400" b="1"/>
              <a:t>Ankiloz (geç)</a:t>
            </a:r>
          </a:p>
          <a:p>
            <a:pPr>
              <a:lnSpc>
                <a:spcPct val="80000"/>
              </a:lnSpc>
            </a:pPr>
            <a:r>
              <a:rPr lang="tr-TR" sz="2400" b="1"/>
              <a:t>Subluksasyon (geç)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5276850" y="6491288"/>
            <a:ext cx="386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i="1"/>
              <a:t>Lee-Weinblatt, Lancet 2001;358:903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219200"/>
          </a:xfrm>
        </p:spPr>
        <p:txBody>
          <a:bodyPr/>
          <a:lstStyle/>
          <a:p>
            <a:r>
              <a:rPr lang="tr-TR" sz="3600" b="1">
                <a:solidFill>
                  <a:schemeClr val="accent1"/>
                </a:solidFill>
              </a:rPr>
              <a:t>RA: TUTULAN EKLEMLER</a:t>
            </a:r>
            <a:endParaRPr lang="tr-TR" sz="3600">
              <a:solidFill>
                <a:schemeClr val="accent1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12875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/>
              <a:t>El (MKF, PİF, Karpal)</a:t>
            </a:r>
          </a:p>
          <a:p>
            <a:pPr>
              <a:lnSpc>
                <a:spcPct val="90000"/>
              </a:lnSpc>
            </a:pPr>
            <a:r>
              <a:rPr lang="tr-TR" sz="2400" b="1"/>
              <a:t>Ayak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 b="1"/>
              <a:t>	(MTF, Subtalar, Talonaviküler, nadiren Tibiotalar)</a:t>
            </a:r>
          </a:p>
          <a:p>
            <a:pPr>
              <a:lnSpc>
                <a:spcPct val="90000"/>
              </a:lnSpc>
            </a:pPr>
            <a:r>
              <a:rPr lang="tr-TR" sz="2400" b="1"/>
              <a:t>Diz</a:t>
            </a:r>
          </a:p>
          <a:p>
            <a:pPr>
              <a:lnSpc>
                <a:spcPct val="90000"/>
              </a:lnSpc>
            </a:pPr>
            <a:r>
              <a:rPr lang="tr-TR" sz="2400" b="1"/>
              <a:t>Dirsek</a:t>
            </a:r>
          </a:p>
          <a:p>
            <a:pPr>
              <a:lnSpc>
                <a:spcPct val="90000"/>
              </a:lnSpc>
            </a:pPr>
            <a:r>
              <a:rPr lang="tr-TR" sz="2400" b="1"/>
              <a:t>Kalça</a:t>
            </a:r>
          </a:p>
          <a:p>
            <a:pPr>
              <a:lnSpc>
                <a:spcPct val="90000"/>
              </a:lnSpc>
            </a:pPr>
            <a:r>
              <a:rPr lang="tr-TR" sz="2400" b="1"/>
              <a:t>Omuz</a:t>
            </a:r>
          </a:p>
          <a:p>
            <a:pPr>
              <a:lnSpc>
                <a:spcPct val="90000"/>
              </a:lnSpc>
            </a:pPr>
            <a:r>
              <a:rPr lang="tr-TR" sz="2400" b="1"/>
              <a:t>Atlantoaksiyal</a:t>
            </a:r>
          </a:p>
          <a:p>
            <a:pPr>
              <a:lnSpc>
                <a:spcPct val="90000"/>
              </a:lnSpc>
            </a:pPr>
            <a:r>
              <a:rPr lang="tr-TR" sz="2400" b="1"/>
              <a:t>Temporomandibüler</a:t>
            </a:r>
          </a:p>
          <a:p>
            <a:pPr>
              <a:lnSpc>
                <a:spcPct val="90000"/>
              </a:lnSpc>
            </a:pPr>
            <a:r>
              <a:rPr lang="tr-TR" sz="2400" b="1"/>
              <a:t>Krikoaritenoid (nadir)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5276850" y="6491288"/>
            <a:ext cx="386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i="1"/>
              <a:t>Lee-Weinblatt, Lancet 2001;358:903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Varsayılan Tasarım">
  <a:themeElements>
    <a:clrScheme name="1_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1615</Words>
  <Application>Microsoft Office PowerPoint</Application>
  <PresentationFormat>Ekran Gösterisi (4:3)</PresentationFormat>
  <Paragraphs>422</Paragraphs>
  <Slides>33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33</vt:i4>
      </vt:variant>
    </vt:vector>
  </HeadingPairs>
  <TitlesOfParts>
    <vt:vector size="36" baseType="lpstr">
      <vt:lpstr>Ofis Teması</vt:lpstr>
      <vt:lpstr>3_Varsayılan Tasarım</vt:lpstr>
      <vt:lpstr>Varsayılan Tasarım</vt:lpstr>
      <vt:lpstr>Romatoid Artrit</vt:lpstr>
      <vt:lpstr>Romatoid Artrit</vt:lpstr>
      <vt:lpstr>İnflamatuar Poliartrit: Ayırıcı Tanı</vt:lpstr>
      <vt:lpstr>Slayt 4</vt:lpstr>
      <vt:lpstr>RA: Epidemiyoloji</vt:lpstr>
      <vt:lpstr>RA: Epidemiyoloji</vt:lpstr>
      <vt:lpstr>1987 ACR RA  Sınıflandırma Kriterleri</vt:lpstr>
      <vt:lpstr>RA: KLİNİK BULGULAR</vt:lpstr>
      <vt:lpstr>RA: TUTULAN EKLEMLER</vt:lpstr>
      <vt:lpstr>Romatoid Artritte Eklem Dışı Tutulum-1</vt:lpstr>
      <vt:lpstr>Romatoid Artritte Eklem Dışı Tutulum-2</vt:lpstr>
      <vt:lpstr>Slayt 12</vt:lpstr>
      <vt:lpstr>RA: Mortalite (ERAS-İngiltere) (Hastalık süresi &lt;2 yıl olan hastalarda) </vt:lpstr>
      <vt:lpstr>Erken Romatoid Artritin Tanınması</vt:lpstr>
      <vt:lpstr>(Erken) Romatoid Artrit</vt:lpstr>
      <vt:lpstr>ROMATOİD FAKTÖR</vt:lpstr>
      <vt:lpstr>Romatoid Faktör Saptanan Hastalıklar </vt:lpstr>
      <vt:lpstr>Anti-CCP (ACPA)  (“cyclical citrullinated peptides”)</vt:lpstr>
      <vt:lpstr>Slayt 19</vt:lpstr>
      <vt:lpstr>Kötü Prognoz Göstergeleri (ACR)</vt:lpstr>
      <vt:lpstr>Erken Artritli Hastanın Değerlendirilmesi ve Tedavisi: Tavsiyeler (EULAR-ESCISIT) 1</vt:lpstr>
      <vt:lpstr>Erken Artritli Hastanın Değerlendirilmesi ve Tedavisi: Tavsiyeler (EULAR-ESCISIT) 2</vt:lpstr>
      <vt:lpstr>Erken Artritli Hastanın Değerlendirilmesi ve Tedavisi: Tavsiyeler (EULAR-ESCISIT) 3</vt:lpstr>
      <vt:lpstr>2010 ACR/EULAR Romatoid Artrit Sınıflandırma Kriterleri 1</vt:lpstr>
      <vt:lpstr>2010 ACR/EULAR Romatoid Artrit Sınıflandırma Kriterleri 2</vt:lpstr>
      <vt:lpstr>RA: Geleneksel Temel Tedavi</vt:lpstr>
      <vt:lpstr>Biyolojik İlaçlar</vt:lpstr>
      <vt:lpstr>Slayt 28</vt:lpstr>
      <vt:lpstr>TNF-Blokerleri ile Güvenlik Sorunları</vt:lpstr>
      <vt:lpstr>Slayt 30</vt:lpstr>
      <vt:lpstr>Rituksimab Uygulanan Hastalıklar</vt:lpstr>
      <vt:lpstr>Slayt 32</vt:lpstr>
      <vt:lpstr>RA: Komorbiditelerin Önemi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Romatizmal Hastalıklar Tanı ve Tedavisinde Son 10 yıl (2001-1011) Otoimmün Romatizmal Hastalıklar</dc:title>
  <dc:creator>pro2000</dc:creator>
  <cp:lastModifiedBy>pro2000</cp:lastModifiedBy>
  <cp:revision>102</cp:revision>
  <dcterms:created xsi:type="dcterms:W3CDTF">2011-05-02T07:04:37Z</dcterms:created>
  <dcterms:modified xsi:type="dcterms:W3CDTF">2011-11-21T10:04:14Z</dcterms:modified>
</cp:coreProperties>
</file>